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1"/>
  </p:notesMasterIdLst>
  <p:handoutMasterIdLst>
    <p:handoutMasterId r:id="rId22"/>
  </p:handoutMasterIdLst>
  <p:sldIdLst>
    <p:sldId id="610" r:id="rId2"/>
    <p:sldId id="611" r:id="rId3"/>
    <p:sldId id="266" r:id="rId4"/>
    <p:sldId id="506" r:id="rId5"/>
    <p:sldId id="619" r:id="rId6"/>
    <p:sldId id="613" r:id="rId7"/>
    <p:sldId id="590" r:id="rId8"/>
    <p:sldId id="616" r:id="rId9"/>
    <p:sldId id="617" r:id="rId10"/>
    <p:sldId id="557" r:id="rId11"/>
    <p:sldId id="603" r:id="rId12"/>
    <p:sldId id="604" r:id="rId13"/>
    <p:sldId id="605" r:id="rId14"/>
    <p:sldId id="606" r:id="rId15"/>
    <p:sldId id="607" r:id="rId16"/>
    <p:sldId id="596" r:id="rId17"/>
    <p:sldId id="541" r:id="rId18"/>
    <p:sldId id="594" r:id="rId19"/>
    <p:sldId id="592" r:id="rId20"/>
  </p:sldIdLst>
  <p:sldSz cx="9144000" cy="6858000" type="screen4x3"/>
  <p:notesSz cx="6858000" cy="9313863"/>
  <p:defaultTextStyle>
    <a:defPPr>
      <a:defRPr lang="en-US"/>
    </a:defPPr>
    <a:lvl1pPr algn="l" rtl="0" fontAlgn="base">
      <a:spcBef>
        <a:spcPct val="0"/>
      </a:spcBef>
      <a:spcAft>
        <a:spcPct val="0"/>
      </a:spcAft>
      <a:defRPr sz="2800" kern="1200">
        <a:solidFill>
          <a:schemeClr val="tx1"/>
        </a:solidFill>
        <a:latin typeface="Arial Narrow" pitchFamily="34" charset="0"/>
        <a:ea typeface="+mn-ea"/>
        <a:cs typeface="+mn-cs"/>
      </a:defRPr>
    </a:lvl1pPr>
    <a:lvl2pPr marL="457200" algn="l" rtl="0" fontAlgn="base">
      <a:spcBef>
        <a:spcPct val="0"/>
      </a:spcBef>
      <a:spcAft>
        <a:spcPct val="0"/>
      </a:spcAft>
      <a:defRPr sz="2800" kern="1200">
        <a:solidFill>
          <a:schemeClr val="tx1"/>
        </a:solidFill>
        <a:latin typeface="Arial Narrow" pitchFamily="34" charset="0"/>
        <a:ea typeface="+mn-ea"/>
        <a:cs typeface="+mn-cs"/>
      </a:defRPr>
    </a:lvl2pPr>
    <a:lvl3pPr marL="914400" algn="l" rtl="0" fontAlgn="base">
      <a:spcBef>
        <a:spcPct val="0"/>
      </a:spcBef>
      <a:spcAft>
        <a:spcPct val="0"/>
      </a:spcAft>
      <a:defRPr sz="2800" kern="1200">
        <a:solidFill>
          <a:schemeClr val="tx1"/>
        </a:solidFill>
        <a:latin typeface="Arial Narrow" pitchFamily="34" charset="0"/>
        <a:ea typeface="+mn-ea"/>
        <a:cs typeface="+mn-cs"/>
      </a:defRPr>
    </a:lvl3pPr>
    <a:lvl4pPr marL="1371600" algn="l" rtl="0" fontAlgn="base">
      <a:spcBef>
        <a:spcPct val="0"/>
      </a:spcBef>
      <a:spcAft>
        <a:spcPct val="0"/>
      </a:spcAft>
      <a:defRPr sz="2800" kern="1200">
        <a:solidFill>
          <a:schemeClr val="tx1"/>
        </a:solidFill>
        <a:latin typeface="Arial Narrow" pitchFamily="34" charset="0"/>
        <a:ea typeface="+mn-ea"/>
        <a:cs typeface="+mn-cs"/>
      </a:defRPr>
    </a:lvl4pPr>
    <a:lvl5pPr marL="1828800" algn="l" rtl="0" fontAlgn="base">
      <a:spcBef>
        <a:spcPct val="0"/>
      </a:spcBef>
      <a:spcAft>
        <a:spcPct val="0"/>
      </a:spcAft>
      <a:defRPr sz="2800" kern="1200">
        <a:solidFill>
          <a:schemeClr val="tx1"/>
        </a:solidFill>
        <a:latin typeface="Arial Narrow" pitchFamily="34" charset="0"/>
        <a:ea typeface="+mn-ea"/>
        <a:cs typeface="+mn-cs"/>
      </a:defRPr>
    </a:lvl5pPr>
    <a:lvl6pPr marL="2286000" algn="l" defTabSz="914400" rtl="0" eaLnBrk="1" latinLnBrk="0" hangingPunct="1">
      <a:defRPr sz="2800" kern="1200">
        <a:solidFill>
          <a:schemeClr val="tx1"/>
        </a:solidFill>
        <a:latin typeface="Arial Narrow" pitchFamily="34" charset="0"/>
        <a:ea typeface="+mn-ea"/>
        <a:cs typeface="+mn-cs"/>
      </a:defRPr>
    </a:lvl6pPr>
    <a:lvl7pPr marL="2743200" algn="l" defTabSz="914400" rtl="0" eaLnBrk="1" latinLnBrk="0" hangingPunct="1">
      <a:defRPr sz="2800" kern="1200">
        <a:solidFill>
          <a:schemeClr val="tx1"/>
        </a:solidFill>
        <a:latin typeface="Arial Narrow" pitchFamily="34" charset="0"/>
        <a:ea typeface="+mn-ea"/>
        <a:cs typeface="+mn-cs"/>
      </a:defRPr>
    </a:lvl7pPr>
    <a:lvl8pPr marL="3200400" algn="l" defTabSz="914400" rtl="0" eaLnBrk="1" latinLnBrk="0" hangingPunct="1">
      <a:defRPr sz="2800" kern="1200">
        <a:solidFill>
          <a:schemeClr val="tx1"/>
        </a:solidFill>
        <a:latin typeface="Arial Narrow" pitchFamily="34" charset="0"/>
        <a:ea typeface="+mn-ea"/>
        <a:cs typeface="+mn-cs"/>
      </a:defRPr>
    </a:lvl8pPr>
    <a:lvl9pPr marL="3657600" algn="l" defTabSz="914400" rtl="0" eaLnBrk="1" latinLnBrk="0" hangingPunct="1">
      <a:defRPr sz="2800" kern="1200">
        <a:solidFill>
          <a:schemeClr val="tx1"/>
        </a:solidFill>
        <a:latin typeface="Arial Narrow" pitchFamily="34" charset="0"/>
        <a:ea typeface="+mn-ea"/>
        <a:cs typeface="+mn-cs"/>
      </a:defRPr>
    </a:lvl9pPr>
  </p:defaultTextStyle>
  <p:extLst>
    <p:ext uri="{521415D9-36F7-43E2-AB2F-B90AF26B5E84}">
      <p14:sectionLst xmlns:p14="http://schemas.microsoft.com/office/powerpoint/2010/main">
        <p14:section name="Default Section" id="{0D96BA1B-F89A-45C0-9354-6140EA9FC0C0}">
          <p14:sldIdLst>
            <p14:sldId id="610"/>
            <p14:sldId id="611"/>
            <p14:sldId id="266"/>
            <p14:sldId id="506"/>
            <p14:sldId id="619"/>
            <p14:sldId id="613"/>
          </p14:sldIdLst>
        </p14:section>
        <p14:section name="Untitled Section" id="{8369D0B3-06F1-44C1-913A-1E6DCE09014E}">
          <p14:sldIdLst>
            <p14:sldId id="590"/>
            <p14:sldId id="616"/>
            <p14:sldId id="617"/>
            <p14:sldId id="557"/>
            <p14:sldId id="603"/>
            <p14:sldId id="604"/>
            <p14:sldId id="605"/>
            <p14:sldId id="606"/>
            <p14:sldId id="607"/>
            <p14:sldId id="596"/>
            <p14:sldId id="541"/>
            <p14:sldId id="594"/>
            <p14:sldId id="592"/>
          </p14:sldIdLst>
        </p14:section>
      </p14:sectionLst>
    </p:ex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2962" userDrawn="1">
          <p15:clr>
            <a:srgbClr val="A4A3A4"/>
          </p15:clr>
        </p15:guide>
        <p15:guide id="2" pos="2188" userDrawn="1">
          <p15:clr>
            <a:srgbClr val="A4A3A4"/>
          </p15:clr>
        </p15:guide>
        <p15:guide id="3" orient="horz" pos="2934" userDrawn="1">
          <p15:clr>
            <a:srgbClr val="A4A3A4"/>
          </p15:clr>
        </p15:guide>
        <p15:guide id="4"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CC"/>
    <a:srgbClr val="000099"/>
    <a:srgbClr val="6497D0"/>
    <a:srgbClr val="3333FF"/>
    <a:srgbClr val="993300"/>
    <a:srgbClr val="5990CD"/>
    <a:srgbClr val="7BA7D7"/>
    <a:srgbClr val="D6D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5501" autoAdjust="0"/>
  </p:normalViewPr>
  <p:slideViewPr>
    <p:cSldViewPr>
      <p:cViewPr varScale="1">
        <p:scale>
          <a:sx n="77" d="100"/>
          <a:sy n="77" d="100"/>
        </p:scale>
        <p:origin x="980" y="88"/>
      </p:cViewPr>
      <p:guideLst>
        <p:guide orient="horz" pos="3024"/>
        <p:guide pos="2880"/>
      </p:guideLst>
    </p:cSldViewPr>
  </p:slideViewPr>
  <p:outlineViewPr>
    <p:cViewPr>
      <p:scale>
        <a:sx n="33" d="100"/>
        <a:sy n="33" d="100"/>
      </p:scale>
      <p:origin x="0" y="-6006"/>
    </p:cViewPr>
  </p:outlineViewPr>
  <p:notesTextViewPr>
    <p:cViewPr>
      <p:scale>
        <a:sx n="100" d="100"/>
        <a:sy n="100" d="100"/>
      </p:scale>
      <p:origin x="0" y="0"/>
    </p:cViewPr>
  </p:notesTextViewPr>
  <p:sorterViewPr>
    <p:cViewPr>
      <p:scale>
        <a:sx n="100" d="100"/>
        <a:sy n="100" d="100"/>
      </p:scale>
      <p:origin x="0" y="-2946"/>
    </p:cViewPr>
  </p:sorterViewPr>
  <p:notesViewPr>
    <p:cSldViewPr>
      <p:cViewPr varScale="1">
        <p:scale>
          <a:sx n="61" d="100"/>
          <a:sy n="61" d="100"/>
        </p:scale>
        <p:origin x="2484" y="48"/>
      </p:cViewPr>
      <p:guideLst>
        <p:guide orient="horz" pos="2962"/>
        <p:guide pos="2188"/>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09133489461355E-2"/>
          <c:y val="2.3554603854389726E-2"/>
          <c:w val="0.88758782201405151"/>
          <c:h val="0.84796573875802994"/>
        </c:manualLayout>
      </c:layout>
      <c:barChart>
        <c:barDir val="bar"/>
        <c:grouping val="clustered"/>
        <c:varyColors val="0"/>
        <c:ser>
          <c:idx val="0"/>
          <c:order val="0"/>
          <c:tx>
            <c:strRef>
              <c:f>Sheet1!$A$2</c:f>
              <c:strCache>
                <c:ptCount val="1"/>
                <c:pt idx="0">
                  <c:v>Years to Last</c:v>
                </c:pt>
              </c:strCache>
            </c:strRef>
          </c:tx>
          <c:spPr>
            <a:solidFill>
              <a:srgbClr val="0000FF"/>
            </a:solidFill>
            <a:ln w="8733">
              <a:solidFill>
                <a:schemeClr val="tx1"/>
              </a:solidFill>
              <a:prstDash val="solid"/>
            </a:ln>
          </c:spPr>
          <c:invertIfNegative val="0"/>
          <c:dLbls>
            <c:dLbl>
              <c:idx val="0"/>
              <c:layout/>
              <c:tx>
                <c:rich>
                  <a:bodyPr/>
                  <a:lstStyle/>
                  <a:p>
                    <a:r>
                      <a:rPr lang="en-US" smtClean="0"/>
                      <a:t>25</a:t>
                    </a:r>
                  </a:p>
                </c:rich>
              </c:tx>
              <c:showLegendKey val="0"/>
              <c:showVal val="1"/>
              <c:showCatName val="0"/>
              <c:showSerName val="0"/>
              <c:showPercent val="0"/>
              <c:showBubbleSize val="0"/>
              <c:extLst>
                <c:ext xmlns:c15="http://schemas.microsoft.com/office/drawing/2012/chart" uri="{CE6537A1-D6FC-4f65-9D91-7224C49458BB}">
                  <c15:layout/>
                </c:ext>
              </c:extLst>
            </c:dLbl>
            <c:spPr>
              <a:noFill/>
              <a:ln w="17466">
                <a:noFill/>
              </a:ln>
            </c:spPr>
            <c:txPr>
              <a:bodyPr/>
              <a:lstStyle/>
              <a:p>
                <a:pPr>
                  <a:defRPr sz="11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Sheet1!$B$1:$H$1</c:f>
              <c:numCache>
                <c:formatCode>0%</c:formatCode>
                <c:ptCount val="7"/>
                <c:pt idx="0">
                  <c:v>4.0000000000000022E-2</c:v>
                </c:pt>
                <c:pt idx="1">
                  <c:v>0.05</c:v>
                </c:pt>
                <c:pt idx="2">
                  <c:v>6.0000000000000032E-2</c:v>
                </c:pt>
                <c:pt idx="3">
                  <c:v>7.0000000000000021E-2</c:v>
                </c:pt>
                <c:pt idx="4">
                  <c:v>8.0000000000000043E-2</c:v>
                </c:pt>
                <c:pt idx="5">
                  <c:v>9.0000000000000024E-2</c:v>
                </c:pt>
                <c:pt idx="6">
                  <c:v>0.1</c:v>
                </c:pt>
              </c:numCache>
            </c:numRef>
          </c:cat>
          <c:val>
            <c:numRef>
              <c:f>Sheet1!$B$2:$H$2</c:f>
              <c:numCache>
                <c:formatCode>General</c:formatCode>
                <c:ptCount val="7"/>
                <c:pt idx="0">
                  <c:v>26</c:v>
                </c:pt>
                <c:pt idx="1">
                  <c:v>20</c:v>
                </c:pt>
                <c:pt idx="2">
                  <c:v>17</c:v>
                </c:pt>
                <c:pt idx="3">
                  <c:v>14</c:v>
                </c:pt>
                <c:pt idx="4">
                  <c:v>12</c:v>
                </c:pt>
                <c:pt idx="5">
                  <c:v>11</c:v>
                </c:pt>
                <c:pt idx="6">
                  <c:v>10</c:v>
                </c:pt>
              </c:numCache>
            </c:numRef>
          </c:val>
        </c:ser>
        <c:dLbls>
          <c:showLegendKey val="0"/>
          <c:showVal val="0"/>
          <c:showCatName val="0"/>
          <c:showSerName val="0"/>
          <c:showPercent val="0"/>
          <c:showBubbleSize val="0"/>
        </c:dLbls>
        <c:gapWidth val="150"/>
        <c:axId val="324048176"/>
        <c:axId val="324048568"/>
      </c:barChart>
      <c:catAx>
        <c:axId val="324048176"/>
        <c:scaling>
          <c:orientation val="minMax"/>
        </c:scaling>
        <c:delete val="0"/>
        <c:axPos val="l"/>
        <c:numFmt formatCode="0%" sourceLinked="1"/>
        <c:majorTickMark val="out"/>
        <c:minorTickMark val="none"/>
        <c:tickLblPos val="nextTo"/>
        <c:spPr>
          <a:ln w="2183">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en-US"/>
          </a:p>
        </c:txPr>
        <c:crossAx val="324048568"/>
        <c:crosses val="autoZero"/>
        <c:auto val="1"/>
        <c:lblAlgn val="ctr"/>
        <c:lblOffset val="100"/>
        <c:tickLblSkip val="1"/>
        <c:tickMarkSkip val="1"/>
        <c:noMultiLvlLbl val="0"/>
      </c:catAx>
      <c:valAx>
        <c:axId val="324048568"/>
        <c:scaling>
          <c:orientation val="minMax"/>
        </c:scaling>
        <c:delete val="0"/>
        <c:axPos val="b"/>
        <c:numFmt formatCode="General" sourceLinked="1"/>
        <c:majorTickMark val="out"/>
        <c:minorTickMark val="none"/>
        <c:tickLblPos val="nextTo"/>
        <c:spPr>
          <a:ln w="2183">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en-US"/>
          </a:p>
        </c:txPr>
        <c:crossAx val="324048176"/>
        <c:crosses val="autoZero"/>
        <c:crossBetween val="between"/>
      </c:valAx>
      <c:spPr>
        <a:noFill/>
        <a:ln w="8733">
          <a:solidFill>
            <a:schemeClr val="tx1"/>
          </a:solidFill>
          <a:prstDash val="solid"/>
        </a:ln>
      </c:spPr>
    </c:plotArea>
    <c:plotVisOnly val="1"/>
    <c:dispBlanksAs val="gap"/>
    <c:showDLblsOverMax val="0"/>
  </c:chart>
  <c:spPr>
    <a:noFill/>
    <a:ln>
      <a:noFill/>
    </a:ln>
  </c:spPr>
  <c:txPr>
    <a:bodyPr/>
    <a:lstStyle/>
    <a:p>
      <a:pPr>
        <a:defRPr sz="1238"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9474" name="Rectangle 2050"/>
          <p:cNvSpPr>
            <a:spLocks noGrp="1" noChangeArrowheads="1"/>
          </p:cNvSpPr>
          <p:nvPr>
            <p:ph type="hdr" sz="quarter"/>
          </p:nvPr>
        </p:nvSpPr>
        <p:spPr bwMode="auto">
          <a:xfrm>
            <a:off x="1" y="2"/>
            <a:ext cx="2999801" cy="444117"/>
          </a:xfrm>
          <a:prstGeom prst="rect">
            <a:avLst/>
          </a:prstGeom>
          <a:noFill/>
          <a:ln w="9525">
            <a:noFill/>
            <a:miter lim="800000"/>
            <a:headEnd/>
            <a:tailEnd/>
          </a:ln>
          <a:effectLst/>
        </p:spPr>
        <p:txBody>
          <a:bodyPr vert="horz" wrap="square" lIns="87396" tIns="43698" rIns="87396" bIns="43698" numCol="1" anchor="t" anchorCtr="0" compatLnSpc="1">
            <a:prstTxWarp prst="textNoShape">
              <a:avLst/>
            </a:prstTxWarp>
          </a:bodyPr>
          <a:lstStyle>
            <a:lvl1pPr>
              <a:defRPr sz="1200">
                <a:latin typeface="Arial" charset="0"/>
              </a:defRPr>
            </a:lvl1pPr>
          </a:lstStyle>
          <a:p>
            <a:pPr>
              <a:defRPr/>
            </a:pPr>
            <a:endParaRPr lang="en-US"/>
          </a:p>
        </p:txBody>
      </p:sp>
      <p:sp>
        <p:nvSpPr>
          <p:cNvPr id="489475" name="Rectangle 2051"/>
          <p:cNvSpPr>
            <a:spLocks noGrp="1" noChangeArrowheads="1"/>
          </p:cNvSpPr>
          <p:nvPr>
            <p:ph type="dt" sz="quarter" idx="1"/>
          </p:nvPr>
        </p:nvSpPr>
        <p:spPr bwMode="auto">
          <a:xfrm>
            <a:off x="3858202" y="2"/>
            <a:ext cx="2999800" cy="444117"/>
          </a:xfrm>
          <a:prstGeom prst="rect">
            <a:avLst/>
          </a:prstGeom>
          <a:noFill/>
          <a:ln w="9525">
            <a:noFill/>
            <a:miter lim="800000"/>
            <a:headEnd/>
            <a:tailEnd/>
          </a:ln>
          <a:effectLst/>
        </p:spPr>
        <p:txBody>
          <a:bodyPr vert="horz" wrap="square" lIns="87396" tIns="43698" rIns="87396" bIns="43698" numCol="1" anchor="t" anchorCtr="0" compatLnSpc="1">
            <a:prstTxWarp prst="textNoShape">
              <a:avLst/>
            </a:prstTxWarp>
          </a:bodyPr>
          <a:lstStyle>
            <a:lvl1pPr algn="r">
              <a:defRPr sz="1200">
                <a:latin typeface="Arial" charset="0"/>
              </a:defRPr>
            </a:lvl1pPr>
          </a:lstStyle>
          <a:p>
            <a:pPr>
              <a:defRPr/>
            </a:pPr>
            <a:endParaRPr lang="en-US"/>
          </a:p>
        </p:txBody>
      </p:sp>
      <p:sp>
        <p:nvSpPr>
          <p:cNvPr id="489476" name="Rectangle 2052"/>
          <p:cNvSpPr>
            <a:spLocks noGrp="1" noChangeArrowheads="1"/>
          </p:cNvSpPr>
          <p:nvPr>
            <p:ph type="ftr" sz="quarter" idx="2"/>
          </p:nvPr>
        </p:nvSpPr>
        <p:spPr bwMode="auto">
          <a:xfrm>
            <a:off x="1" y="8869747"/>
            <a:ext cx="2999801" cy="444117"/>
          </a:xfrm>
          <a:prstGeom prst="rect">
            <a:avLst/>
          </a:prstGeom>
          <a:noFill/>
          <a:ln w="9525">
            <a:noFill/>
            <a:miter lim="800000"/>
            <a:headEnd/>
            <a:tailEnd/>
          </a:ln>
          <a:effectLst/>
        </p:spPr>
        <p:txBody>
          <a:bodyPr vert="horz" wrap="square" lIns="87396" tIns="43698" rIns="87396" bIns="43698" numCol="1" anchor="b" anchorCtr="0" compatLnSpc="1">
            <a:prstTxWarp prst="textNoShape">
              <a:avLst/>
            </a:prstTxWarp>
          </a:bodyPr>
          <a:lstStyle>
            <a:lvl1pPr>
              <a:defRPr sz="1200">
                <a:latin typeface="Arial" charset="0"/>
              </a:defRPr>
            </a:lvl1pPr>
          </a:lstStyle>
          <a:p>
            <a:pPr>
              <a:defRPr/>
            </a:pPr>
            <a:endParaRPr lang="en-US"/>
          </a:p>
        </p:txBody>
      </p:sp>
      <p:sp>
        <p:nvSpPr>
          <p:cNvPr id="489477" name="Rectangle 2053"/>
          <p:cNvSpPr>
            <a:spLocks noGrp="1" noChangeArrowheads="1"/>
          </p:cNvSpPr>
          <p:nvPr>
            <p:ph type="sldNum" sz="quarter" idx="3"/>
          </p:nvPr>
        </p:nvSpPr>
        <p:spPr bwMode="auto">
          <a:xfrm>
            <a:off x="3858202" y="8869747"/>
            <a:ext cx="2999800" cy="444117"/>
          </a:xfrm>
          <a:prstGeom prst="rect">
            <a:avLst/>
          </a:prstGeom>
          <a:noFill/>
          <a:ln w="9525">
            <a:noFill/>
            <a:miter lim="800000"/>
            <a:headEnd/>
            <a:tailEnd/>
          </a:ln>
          <a:effectLst/>
        </p:spPr>
        <p:txBody>
          <a:bodyPr vert="horz" wrap="square" lIns="87396" tIns="43698" rIns="87396" bIns="43698" numCol="1" anchor="b" anchorCtr="0" compatLnSpc="1">
            <a:prstTxWarp prst="textNoShape">
              <a:avLst/>
            </a:prstTxWarp>
          </a:bodyPr>
          <a:lstStyle>
            <a:lvl1pPr algn="r">
              <a:defRPr sz="1200">
                <a:latin typeface="Arial" charset="0"/>
              </a:defRPr>
            </a:lvl1pPr>
          </a:lstStyle>
          <a:p>
            <a:pPr>
              <a:defRPr/>
            </a:pPr>
            <a:fld id="{2C4E99F3-02C6-423F-9F5F-FD222C7EB6B8}" type="slidenum">
              <a:rPr lang="en-US"/>
              <a:pPr>
                <a:defRPr/>
              </a:pPr>
              <a:t>‹#›</a:t>
            </a:fld>
            <a:endParaRPr lang="en-US"/>
          </a:p>
        </p:txBody>
      </p:sp>
    </p:spTree>
    <p:extLst>
      <p:ext uri="{BB962C8B-B14F-4D97-AF65-F5344CB8AC3E}">
        <p14:creationId xmlns:p14="http://schemas.microsoft.com/office/powerpoint/2010/main" val="3144173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72209" cy="464591"/>
          </a:xfrm>
          <a:prstGeom prst="rect">
            <a:avLst/>
          </a:prstGeom>
          <a:noFill/>
          <a:ln w="9525">
            <a:noFill/>
            <a:miter lim="800000"/>
            <a:headEnd/>
            <a:tailEnd/>
          </a:ln>
          <a:effectLst/>
        </p:spPr>
        <p:txBody>
          <a:bodyPr vert="horz" wrap="square" lIns="92363" tIns="46181" rIns="92363" bIns="46181" numCol="1" anchor="t" anchorCtr="0" compatLnSpc="1">
            <a:prstTxWarp prst="textNoShape">
              <a:avLst/>
            </a:prstTxWarp>
          </a:bodyPr>
          <a:lstStyle>
            <a:lvl1pPr defTabSz="924026">
              <a:defRPr sz="13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260" y="2"/>
            <a:ext cx="2972209" cy="464591"/>
          </a:xfrm>
          <a:prstGeom prst="rect">
            <a:avLst/>
          </a:prstGeom>
          <a:noFill/>
          <a:ln w="9525">
            <a:noFill/>
            <a:miter lim="800000"/>
            <a:headEnd/>
            <a:tailEnd/>
          </a:ln>
          <a:effectLst/>
        </p:spPr>
        <p:txBody>
          <a:bodyPr vert="horz" wrap="square" lIns="92363" tIns="46181" rIns="92363" bIns="46181" numCol="1" anchor="t" anchorCtr="0" compatLnSpc="1">
            <a:prstTxWarp prst="textNoShape">
              <a:avLst/>
            </a:prstTxWarp>
          </a:bodyPr>
          <a:lstStyle>
            <a:lvl1pPr algn="r" defTabSz="924026">
              <a:defRPr sz="1300">
                <a:latin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01725" y="698500"/>
            <a:ext cx="4657725" cy="34940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6720" y="4423850"/>
            <a:ext cx="5484561" cy="4190765"/>
          </a:xfrm>
          <a:prstGeom prst="rect">
            <a:avLst/>
          </a:prstGeom>
          <a:noFill/>
          <a:ln w="9525">
            <a:noFill/>
            <a:miter lim="800000"/>
            <a:headEnd/>
            <a:tailEnd/>
          </a:ln>
          <a:effectLst/>
        </p:spPr>
        <p:txBody>
          <a:bodyPr vert="horz" wrap="square" lIns="92363" tIns="46181" rIns="92363" bIns="461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8847699"/>
            <a:ext cx="2972209" cy="464591"/>
          </a:xfrm>
          <a:prstGeom prst="rect">
            <a:avLst/>
          </a:prstGeom>
          <a:noFill/>
          <a:ln w="9525">
            <a:noFill/>
            <a:miter lim="800000"/>
            <a:headEnd/>
            <a:tailEnd/>
          </a:ln>
          <a:effectLst/>
        </p:spPr>
        <p:txBody>
          <a:bodyPr vert="horz" wrap="square" lIns="92363" tIns="46181" rIns="92363" bIns="46181" numCol="1" anchor="b" anchorCtr="0" compatLnSpc="1">
            <a:prstTxWarp prst="textNoShape">
              <a:avLst/>
            </a:prstTxWarp>
          </a:bodyPr>
          <a:lstStyle>
            <a:lvl1pPr defTabSz="924026">
              <a:defRPr sz="13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260" y="8847699"/>
            <a:ext cx="2972209" cy="464591"/>
          </a:xfrm>
          <a:prstGeom prst="rect">
            <a:avLst/>
          </a:prstGeom>
          <a:noFill/>
          <a:ln w="9525">
            <a:noFill/>
            <a:miter lim="800000"/>
            <a:headEnd/>
            <a:tailEnd/>
          </a:ln>
          <a:effectLst/>
        </p:spPr>
        <p:txBody>
          <a:bodyPr vert="horz" wrap="square" lIns="92363" tIns="46181" rIns="92363" bIns="46181" numCol="1" anchor="b" anchorCtr="0" compatLnSpc="1">
            <a:prstTxWarp prst="textNoShape">
              <a:avLst/>
            </a:prstTxWarp>
          </a:bodyPr>
          <a:lstStyle>
            <a:lvl1pPr algn="r" defTabSz="924026">
              <a:defRPr sz="1300">
                <a:latin typeface="Arial" charset="0"/>
              </a:defRPr>
            </a:lvl1pPr>
          </a:lstStyle>
          <a:p>
            <a:pPr>
              <a:defRPr/>
            </a:pPr>
            <a:fld id="{6F0B823E-70FD-4D77-9FD2-71BA83A72077}" type="slidenum">
              <a:rPr lang="en-US"/>
              <a:pPr>
                <a:defRPr/>
              </a:pPr>
              <a:t>‹#›</a:t>
            </a:fld>
            <a:endParaRPr lang="en-US"/>
          </a:p>
        </p:txBody>
      </p:sp>
    </p:spTree>
    <p:extLst>
      <p:ext uri="{BB962C8B-B14F-4D97-AF65-F5344CB8AC3E}">
        <p14:creationId xmlns:p14="http://schemas.microsoft.com/office/powerpoint/2010/main" val="1793705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sa.gov/OACT/ProgData/nra.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0B823E-70FD-4D77-9FD2-71BA83A72077}" type="slidenum">
              <a:rPr lang="en-US" smtClean="0"/>
              <a:pPr>
                <a:defRPr/>
              </a:pPr>
              <a:t>1</a:t>
            </a:fld>
            <a:endParaRPr lang="en-US"/>
          </a:p>
        </p:txBody>
      </p:sp>
    </p:spTree>
    <p:extLst>
      <p:ext uri="{BB962C8B-B14F-4D97-AF65-F5344CB8AC3E}">
        <p14:creationId xmlns:p14="http://schemas.microsoft.com/office/powerpoint/2010/main" val="28267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23850"/>
            <a:ext cx="6172200" cy="4541964"/>
          </a:xfrm>
        </p:spPr>
        <p:txBody>
          <a:bodyPr/>
          <a:lstStyle/>
          <a:p>
            <a:pPr>
              <a:spcBef>
                <a:spcPts val="0"/>
              </a:spcBef>
              <a:spcAft>
                <a:spcPts val="588"/>
              </a:spcAft>
            </a:pPr>
            <a:r>
              <a:rPr lang="en-US" sz="1400" dirty="0"/>
              <a:t>Income items start with wages for the employed or Social Security plus Pension for retirees.  From the Gross Income we subtract payroll taxes, if any, and federal and state income taxes using the current tax equations to get Net Income and an overall tax rate.</a:t>
            </a:r>
          </a:p>
          <a:p>
            <a:pPr>
              <a:spcBef>
                <a:spcPts val="0"/>
              </a:spcBef>
              <a:spcAft>
                <a:spcPts val="588"/>
              </a:spcAft>
            </a:pPr>
            <a:r>
              <a:rPr lang="en-US" sz="1400" dirty="0"/>
              <a:t>In order to fit Expenses onto the slide below Income, detail items under the major expense items have been hidden.  For example Housing details include not only mortgage or rent but also property taxes, homeowners insurance, HOA fees, and maintenance.  Utilities detail includes Electric, Oil/Gas, Water/Sewer, and Telecomm.</a:t>
            </a:r>
          </a:p>
          <a:p>
            <a:pPr>
              <a:spcBef>
                <a:spcPts val="0"/>
              </a:spcBef>
              <a:spcAft>
                <a:spcPts val="588"/>
              </a:spcAft>
            </a:pPr>
            <a:r>
              <a:rPr lang="en-US" sz="1400" dirty="0"/>
              <a:t>In the upper right is a forecast of income and </a:t>
            </a:r>
            <a:r>
              <a:rPr lang="en-US" sz="1400" dirty="0" smtClean="0"/>
              <a:t>Essential Expenses </a:t>
            </a:r>
            <a:r>
              <a:rPr lang="en-US" sz="1400" dirty="0"/>
              <a:t>inflated by 2% per year from the present until the target retirement date.</a:t>
            </a:r>
          </a:p>
          <a:p>
            <a:pPr>
              <a:spcBef>
                <a:spcPts val="0"/>
              </a:spcBef>
              <a:spcAft>
                <a:spcPts val="588"/>
              </a:spcAft>
            </a:pPr>
            <a:r>
              <a:rPr lang="en-US" sz="1400" dirty="0"/>
              <a:t>Below that are estimates of Social Security benefits provided by accessing </a:t>
            </a:r>
            <a:r>
              <a:rPr lang="en-US" sz="1400" dirty="0" smtClean="0"/>
              <a:t>www.SSA.gov </a:t>
            </a:r>
            <a:r>
              <a:rPr lang="en-US" sz="1400" dirty="0"/>
              <a:t>or from the annual Social Security statement.  Pension benefits, if available would also be listed.  These income items will replace current income.</a:t>
            </a:r>
          </a:p>
          <a:p>
            <a:pPr>
              <a:spcBef>
                <a:spcPts val="0"/>
              </a:spcBef>
              <a:spcAft>
                <a:spcPts val="588"/>
              </a:spcAft>
            </a:pPr>
            <a:r>
              <a:rPr lang="en-US" sz="1400" dirty="0" smtClean="0"/>
              <a:t>If you are retiring at Age 67 </a:t>
            </a:r>
            <a:r>
              <a:rPr lang="en-US" sz="1400" dirty="0"/>
              <a:t>what you will need in retirement is 25 times the difference between starting expenses MINUS retirement income.</a:t>
            </a:r>
          </a:p>
          <a:p>
            <a:pPr>
              <a:spcBef>
                <a:spcPts val="0"/>
              </a:spcBef>
              <a:spcAft>
                <a:spcPts val="588"/>
              </a:spcAft>
            </a:pPr>
            <a:r>
              <a:rPr lang="en-US" sz="1400" dirty="0"/>
              <a:t>In this case Subtract </a:t>
            </a:r>
            <a:r>
              <a:rPr lang="en-US" sz="1400" dirty="0" smtClean="0"/>
              <a:t>$40,000 </a:t>
            </a:r>
            <a:r>
              <a:rPr lang="en-US" sz="1400" dirty="0"/>
              <a:t>of retirement income </a:t>
            </a:r>
            <a:r>
              <a:rPr lang="en-US" sz="1400" dirty="0" smtClean="0"/>
              <a:t>at Age 67 from $60,000 of retirement </a:t>
            </a:r>
            <a:r>
              <a:rPr lang="en-US" sz="1400" dirty="0"/>
              <a:t>expenses and Multiply the </a:t>
            </a:r>
            <a:r>
              <a:rPr lang="en-US" sz="1400" dirty="0" smtClean="0"/>
              <a:t>$20,000 </a:t>
            </a:r>
            <a:r>
              <a:rPr lang="en-US" sz="1400" dirty="0"/>
              <a:t>by 25 = </a:t>
            </a:r>
            <a:r>
              <a:rPr lang="en-US" sz="1400" dirty="0" smtClean="0"/>
              <a:t>$500,000</a:t>
            </a:r>
            <a:endParaRPr lang="en-US" sz="1400" dirty="0"/>
          </a:p>
          <a:p>
            <a:pPr>
              <a:spcBef>
                <a:spcPts val="0"/>
              </a:spcBef>
              <a:spcAft>
                <a:spcPts val="588"/>
              </a:spcAft>
            </a:pPr>
            <a:endParaRPr lang="en-US" sz="1400" dirty="0"/>
          </a:p>
        </p:txBody>
      </p:sp>
      <p:sp>
        <p:nvSpPr>
          <p:cNvPr id="4" name="Slide Number Placeholder 3"/>
          <p:cNvSpPr>
            <a:spLocks noGrp="1"/>
          </p:cNvSpPr>
          <p:nvPr>
            <p:ph type="sldNum" sz="quarter" idx="10"/>
          </p:nvPr>
        </p:nvSpPr>
        <p:spPr/>
        <p:txBody>
          <a:bodyPr/>
          <a:lstStyle/>
          <a:p>
            <a:pPr>
              <a:defRPr/>
            </a:pPr>
            <a:fld id="{6F0B823E-70FD-4D77-9FD2-71BA83A72077}" type="slidenum">
              <a:rPr lang="en-US" smtClean="0"/>
              <a:pPr>
                <a:defRPr/>
              </a:pPr>
              <a:t>11</a:t>
            </a:fld>
            <a:endParaRPr lang="en-US"/>
          </a:p>
        </p:txBody>
      </p:sp>
    </p:spTree>
    <p:extLst>
      <p:ext uri="{BB962C8B-B14F-4D97-AF65-F5344CB8AC3E}">
        <p14:creationId xmlns:p14="http://schemas.microsoft.com/office/powerpoint/2010/main" val="279900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720" y="4423850"/>
            <a:ext cx="5538210" cy="4190765"/>
          </a:xfrm>
        </p:spPr>
        <p:txBody>
          <a:bodyPr/>
          <a:lstStyle/>
          <a:p>
            <a:r>
              <a:rPr lang="en-US" sz="1400" dirty="0"/>
              <a:t>This Sample Asset Inventory includes retirement plan and taxable account balances and asset allocation which will be used in the following spreadsheets to forecast income returns, capital gain returns and volatility (or risk) of each asset class.  Note, that the asset allocation is 30% in cash and bonds and 70% in stocks – a Moderate Growth Portfolio.</a:t>
            </a:r>
          </a:p>
          <a:p>
            <a:r>
              <a:rPr lang="en-US" sz="1400" dirty="0"/>
              <a:t>NOTE: This couple has a Cash Reserves account for unknown contingencies.  </a:t>
            </a:r>
            <a:r>
              <a:rPr lang="en-US" sz="1400" dirty="0" smtClean="0"/>
              <a:t>But it would cover only 3 months’ worth of expenses.  The </a:t>
            </a:r>
            <a:r>
              <a:rPr lang="en-US" sz="1400" dirty="0"/>
              <a:t>portfolio is mostly cash equivalents and bonds for income and 30% in stocks to increase purchasing power at the rate of inflation.</a:t>
            </a:r>
          </a:p>
          <a:p>
            <a:r>
              <a:rPr lang="en-US" sz="1400" dirty="0"/>
              <a:t>Also included are;</a:t>
            </a:r>
          </a:p>
          <a:p>
            <a:r>
              <a:rPr lang="en-US" sz="1400" u="sng" dirty="0"/>
              <a:t>Insurance death benefits</a:t>
            </a:r>
            <a:r>
              <a:rPr lang="en-US" sz="1400" dirty="0"/>
              <a:t> to replace lost Social Security benefits of the first to </a:t>
            </a:r>
            <a:r>
              <a:rPr lang="en-US" sz="1400" dirty="0" smtClean="0"/>
              <a:t>die.  However, $50,000 would last only 2-3 years.</a:t>
            </a:r>
            <a:endParaRPr lang="en-US" sz="1400" dirty="0"/>
          </a:p>
          <a:p>
            <a:r>
              <a:rPr lang="en-US" sz="1400" u="sng" dirty="0"/>
              <a:t>Property values</a:t>
            </a:r>
            <a:r>
              <a:rPr lang="en-US" sz="1400" dirty="0"/>
              <a:t> that will be included in Net Worth and the final Estate Value and could be used as a last resort to supplement income by selling a property for taking a Reverse Mortgage.</a:t>
            </a:r>
          </a:p>
        </p:txBody>
      </p:sp>
      <p:sp>
        <p:nvSpPr>
          <p:cNvPr id="4" name="Slide Number Placeholder 3"/>
          <p:cNvSpPr>
            <a:spLocks noGrp="1"/>
          </p:cNvSpPr>
          <p:nvPr>
            <p:ph type="sldNum" sz="quarter" idx="10"/>
          </p:nvPr>
        </p:nvSpPr>
        <p:spPr/>
        <p:txBody>
          <a:bodyPr/>
          <a:lstStyle/>
          <a:p>
            <a:pPr>
              <a:defRPr/>
            </a:pPr>
            <a:fld id="{6F0B823E-70FD-4D77-9FD2-71BA83A72077}" type="slidenum">
              <a:rPr lang="en-US" smtClean="0"/>
              <a:pPr>
                <a:defRPr/>
              </a:pPr>
              <a:t>12</a:t>
            </a:fld>
            <a:endParaRPr lang="en-US"/>
          </a:p>
        </p:txBody>
      </p:sp>
    </p:spTree>
    <p:extLst>
      <p:ext uri="{BB962C8B-B14F-4D97-AF65-F5344CB8AC3E}">
        <p14:creationId xmlns:p14="http://schemas.microsoft.com/office/powerpoint/2010/main" val="398694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720" y="4423850"/>
            <a:ext cx="5685364" cy="4190765"/>
          </a:xfrm>
        </p:spPr>
        <p:txBody>
          <a:bodyPr/>
          <a:lstStyle/>
          <a:p>
            <a:r>
              <a:rPr lang="en-US" sz="1400" dirty="0"/>
              <a:t>The </a:t>
            </a:r>
            <a:r>
              <a:rPr lang="en-US" sz="1400" dirty="0" smtClean="0"/>
              <a:t>shaded </a:t>
            </a:r>
            <a:r>
              <a:rPr lang="en-US" sz="1400" dirty="0" err="1" smtClean="0"/>
              <a:t>ared</a:t>
            </a:r>
            <a:r>
              <a:rPr lang="en-US" sz="1400" dirty="0" smtClean="0"/>
              <a:t> of </a:t>
            </a:r>
            <a:r>
              <a:rPr lang="en-US" sz="1400" dirty="0"/>
              <a:t>this slide illustrates a sample Moderate Allocation Portfolio with 30% in cash and bonds and 70% in stocks.</a:t>
            </a:r>
          </a:p>
          <a:p>
            <a:r>
              <a:rPr lang="en-US" sz="1400" dirty="0"/>
              <a:t>The return from income and capital gains for each asset class is currently significantly lower than historical returns given the current low interest rate environment.  The projected Total Income is 6% versus a historical 8%.</a:t>
            </a:r>
          </a:p>
          <a:p>
            <a:r>
              <a:rPr lang="en-US" sz="1400" dirty="0"/>
              <a:t>Standard Deviations are for the last 15 years, which includes the 2008-2009 Financial Meltdown and the market correction at the end of 2018.  </a:t>
            </a:r>
          </a:p>
          <a:p>
            <a:r>
              <a:rPr lang="en-US" sz="1400" dirty="0"/>
              <a:t>A ”Bear Market” occurs when the general stock market or S&amp;P 500 loses at least 20% of its market value, which generally is greater than a 2 standard deviation move.</a:t>
            </a:r>
          </a:p>
          <a:p>
            <a:r>
              <a:rPr lang="en-US" sz="1400" dirty="0"/>
              <a:t>Note that this couple who are contributing 10% of his income and whose retirement investments are earning 6% per year will accumulate about $400,000 when he is Age 67 and $510,000 if he continues to work to Age 70 in order accumulate more retirement savings and maximize his Social Security benefit.</a:t>
            </a:r>
          </a:p>
        </p:txBody>
      </p:sp>
      <p:sp>
        <p:nvSpPr>
          <p:cNvPr id="4" name="Slide Number Placeholder 3"/>
          <p:cNvSpPr>
            <a:spLocks noGrp="1"/>
          </p:cNvSpPr>
          <p:nvPr>
            <p:ph type="sldNum" sz="quarter" idx="10"/>
          </p:nvPr>
        </p:nvSpPr>
        <p:spPr/>
        <p:txBody>
          <a:bodyPr/>
          <a:lstStyle/>
          <a:p>
            <a:pPr>
              <a:defRPr/>
            </a:pPr>
            <a:fld id="{6F0B823E-70FD-4D77-9FD2-71BA83A72077}" type="slidenum">
              <a:rPr lang="en-US" smtClean="0"/>
              <a:pPr>
                <a:defRPr/>
              </a:pPr>
              <a:t>13</a:t>
            </a:fld>
            <a:endParaRPr lang="en-US"/>
          </a:p>
        </p:txBody>
      </p:sp>
    </p:spTree>
    <p:extLst>
      <p:ext uri="{BB962C8B-B14F-4D97-AF65-F5344CB8AC3E}">
        <p14:creationId xmlns:p14="http://schemas.microsoft.com/office/powerpoint/2010/main" val="1486665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720" y="4423850"/>
            <a:ext cx="5758941" cy="4190765"/>
          </a:xfrm>
        </p:spPr>
        <p:txBody>
          <a:bodyPr/>
          <a:lstStyle/>
          <a:p>
            <a:r>
              <a:rPr lang="en-US" sz="1400" dirty="0"/>
              <a:t>Note that the Asset Allocation is now more Balanced between Cash and Bonds (50%) and Stocks (50%).  Although the Total Return on the portfolio has dropped from 6% to 5% annually, the risk of loss has also dropped from -15.7% to -9.6% during a Bear Market.</a:t>
            </a:r>
          </a:p>
          <a:p>
            <a:r>
              <a:rPr lang="en-US" sz="1400" dirty="0"/>
              <a:t>Since Essential Expenses minus Social Security benefits is less than 25 times the initial retirement balance, this couple needs to start withdrawing 12.2%of the initial retirement balance and would run out of money in 8 years instead of a targeted 25 years.</a:t>
            </a:r>
          </a:p>
          <a:p>
            <a:r>
              <a:rPr lang="en-US" sz="1400" dirty="0"/>
              <a:t>This scenario could even be worse if Long-Term Care were to be an added expense.  (Note the blank column entitled Long-Term Care.)</a:t>
            </a:r>
          </a:p>
          <a:p>
            <a:r>
              <a:rPr lang="en-US" sz="1400" dirty="0"/>
              <a:t>Also, an early death by either party would reduce the Social Security benefit BUT this could be somewhat offset by the $50,000 proceeds from Life Insurance -  but not nearly enough.</a:t>
            </a:r>
          </a:p>
          <a:p>
            <a:endParaRPr lang="en-US" sz="1400" dirty="0"/>
          </a:p>
        </p:txBody>
      </p:sp>
      <p:sp>
        <p:nvSpPr>
          <p:cNvPr id="4" name="Slide Number Placeholder 3"/>
          <p:cNvSpPr>
            <a:spLocks noGrp="1"/>
          </p:cNvSpPr>
          <p:nvPr>
            <p:ph type="sldNum" sz="quarter" idx="10"/>
          </p:nvPr>
        </p:nvSpPr>
        <p:spPr/>
        <p:txBody>
          <a:bodyPr/>
          <a:lstStyle/>
          <a:p>
            <a:pPr>
              <a:defRPr/>
            </a:pPr>
            <a:fld id="{6F0B823E-70FD-4D77-9FD2-71BA83A72077}" type="slidenum">
              <a:rPr lang="en-US" smtClean="0"/>
              <a:pPr>
                <a:defRPr/>
              </a:pPr>
              <a:t>14</a:t>
            </a:fld>
            <a:endParaRPr lang="en-US"/>
          </a:p>
        </p:txBody>
      </p:sp>
    </p:spTree>
    <p:extLst>
      <p:ext uri="{BB962C8B-B14F-4D97-AF65-F5344CB8AC3E}">
        <p14:creationId xmlns:p14="http://schemas.microsoft.com/office/powerpoint/2010/main" val="1535502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720" y="4423850"/>
            <a:ext cx="5611787" cy="4190765"/>
          </a:xfrm>
        </p:spPr>
        <p:txBody>
          <a:bodyPr/>
          <a:lstStyle/>
          <a:p>
            <a:r>
              <a:rPr lang="en-US" sz="1400" dirty="0"/>
              <a:t>Here is </a:t>
            </a:r>
            <a:r>
              <a:rPr lang="en-US" sz="1400" dirty="0" smtClean="0"/>
              <a:t>a similar Withdrawal </a:t>
            </a:r>
            <a:r>
              <a:rPr lang="en-US" sz="1400" dirty="0"/>
              <a:t>Scenario </a:t>
            </a:r>
            <a:r>
              <a:rPr lang="en-US" sz="1400" dirty="0" smtClean="0"/>
              <a:t>but at Age 70 when the couple would have accumulated another $100,000, increasing initial Retirement Balances from $400,000 to $510,000 and Social Security benefits would have increased from $41,000/year to $58,000/year or another $17,000/year.</a:t>
            </a:r>
          </a:p>
          <a:p>
            <a:r>
              <a:rPr lang="en-US" sz="1400" dirty="0" smtClean="0"/>
              <a:t>With an initial withdrawal rate of 5.8% per year instead of 12.2% per year investment balances would last until he would be Age 88 - almost 18 years instead of 8 years if retiring at Age 67.</a:t>
            </a:r>
          </a:p>
          <a:p>
            <a:r>
              <a:rPr lang="en-US" sz="1400" dirty="0" smtClean="0"/>
              <a:t>I know you have been hit with a lot of numbers, which may be a bit confusing.  In fact, a few years back after making a presentation of an audience of High Net Worth clients at a Fidelity function at the Chicago Art Museum, a woman came up to me and thanked me for the presentation but complained that some of the presentation had too much math.</a:t>
            </a:r>
          </a:p>
          <a:p>
            <a:r>
              <a:rPr lang="en-US" sz="1400" dirty="0" smtClean="0"/>
              <a:t>I told her I understand her discomfort but investing is mathematical, most of which is simple math.  If it was too much for her and you, consider the use of an investment advisor.</a:t>
            </a:r>
            <a:endParaRPr lang="en-US" sz="1400" dirty="0"/>
          </a:p>
        </p:txBody>
      </p:sp>
      <p:sp>
        <p:nvSpPr>
          <p:cNvPr id="4" name="Slide Number Placeholder 3"/>
          <p:cNvSpPr>
            <a:spLocks noGrp="1"/>
          </p:cNvSpPr>
          <p:nvPr>
            <p:ph type="sldNum" sz="quarter" idx="10"/>
          </p:nvPr>
        </p:nvSpPr>
        <p:spPr/>
        <p:txBody>
          <a:bodyPr/>
          <a:lstStyle/>
          <a:p>
            <a:pPr>
              <a:defRPr/>
            </a:pPr>
            <a:fld id="{6F0B823E-70FD-4D77-9FD2-71BA83A72077}" type="slidenum">
              <a:rPr lang="en-US" smtClean="0"/>
              <a:pPr>
                <a:defRPr/>
              </a:pPr>
              <a:t>15</a:t>
            </a:fld>
            <a:endParaRPr lang="en-US"/>
          </a:p>
        </p:txBody>
      </p:sp>
    </p:spTree>
    <p:extLst>
      <p:ext uri="{BB962C8B-B14F-4D97-AF65-F5344CB8AC3E}">
        <p14:creationId xmlns:p14="http://schemas.microsoft.com/office/powerpoint/2010/main" val="2428691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6F0B823E-70FD-4D77-9FD2-71BA83A72077}" type="slidenum">
              <a:rPr lang="en-US" smtClean="0"/>
              <a:pPr>
                <a:defRPr/>
              </a:pPr>
              <a:t>16</a:t>
            </a:fld>
            <a:endParaRPr lang="en-US"/>
          </a:p>
        </p:txBody>
      </p:sp>
      <p:sp>
        <p:nvSpPr>
          <p:cNvPr id="5" name="Notes Placeholder 4"/>
          <p:cNvSpPr>
            <a:spLocks noGrp="1"/>
          </p:cNvSpPr>
          <p:nvPr>
            <p:ph type="body" sz="quarter" idx="11"/>
          </p:nvPr>
        </p:nvSpPr>
        <p:spPr/>
        <p:txBody>
          <a:bodyPr/>
          <a:lstStyle/>
          <a:p>
            <a:pPr>
              <a:spcBef>
                <a:spcPts val="0"/>
              </a:spcBef>
              <a:spcAft>
                <a:spcPts val="588"/>
              </a:spcAft>
            </a:pPr>
            <a:r>
              <a:rPr lang="en-US" b="1" dirty="0"/>
              <a:t>EARLY RETIREMENT: </a:t>
            </a:r>
            <a:r>
              <a:rPr lang="en-US" dirty="0"/>
              <a:t>Workers planning for their retirement should be aware that retirement benefits depend on age at retirement. If a worker begins receiving benefits before his/her </a:t>
            </a:r>
            <a:r>
              <a:rPr lang="en-US" dirty="0">
                <a:hlinkClick r:id="rId3"/>
              </a:rPr>
              <a:t>normal (or full) retirement age</a:t>
            </a:r>
            <a:r>
              <a:rPr lang="en-US" dirty="0"/>
              <a:t>, the worker will receive a reduced benefit. A worker can choose to retire as early as age 62, but doing so may result in a reduction of as much as 30 percent.  If waiting until Age 70 there may be an increase of as much as 30%.</a:t>
            </a:r>
          </a:p>
          <a:p>
            <a:pPr>
              <a:spcBef>
                <a:spcPts val="0"/>
              </a:spcBef>
              <a:spcAft>
                <a:spcPts val="588"/>
              </a:spcAft>
            </a:pPr>
            <a:r>
              <a:rPr lang="en-US" dirty="0"/>
              <a:t>Also, if retiring before Age 65, you will need to pay for your medical insurance.  Consider investing in a Health Savings Account while working.</a:t>
            </a:r>
          </a:p>
          <a:p>
            <a:pPr>
              <a:spcBef>
                <a:spcPts val="0"/>
              </a:spcBef>
              <a:spcAft>
                <a:spcPts val="588"/>
              </a:spcAft>
            </a:pPr>
            <a:r>
              <a:rPr lang="en-US" b="1" dirty="0"/>
              <a:t>LONG TERM CARE: </a:t>
            </a:r>
            <a:r>
              <a:rPr lang="en-US" dirty="0"/>
              <a:t>Users of formal </a:t>
            </a:r>
            <a:r>
              <a:rPr lang="en-US" b="1" dirty="0"/>
              <a:t>long</a:t>
            </a:r>
            <a:r>
              <a:rPr lang="en-US" dirty="0"/>
              <a:t>-</a:t>
            </a:r>
            <a:r>
              <a:rPr lang="en-US" b="1" dirty="0"/>
              <a:t>term care</a:t>
            </a:r>
            <a:r>
              <a:rPr lang="en-US" dirty="0"/>
              <a:t> services face important economic consequences. These consequences are primarily a function of: (1) the amount of </a:t>
            </a:r>
            <a:r>
              <a:rPr lang="en-US" b="1" dirty="0"/>
              <a:t>care</a:t>
            </a:r>
            <a:r>
              <a:rPr lang="en-US" dirty="0"/>
              <a:t> used; and (2) the user's financial resources. The economic </a:t>
            </a:r>
            <a:r>
              <a:rPr lang="en-US" b="1" dirty="0"/>
              <a:t>impact</a:t>
            </a:r>
            <a:r>
              <a:rPr lang="en-US" dirty="0"/>
              <a:t> of a short nursing home </a:t>
            </a:r>
            <a:r>
              <a:rPr lang="en-US" b="1" dirty="0"/>
              <a:t>stay</a:t>
            </a:r>
            <a:r>
              <a:rPr lang="en-US" dirty="0"/>
              <a:t> is not likely to be great for most people.</a:t>
            </a:r>
          </a:p>
          <a:p>
            <a:pPr>
              <a:spcBef>
                <a:spcPts val="0"/>
              </a:spcBef>
              <a:spcAft>
                <a:spcPts val="588"/>
              </a:spcAft>
            </a:pPr>
            <a:r>
              <a:rPr lang="en-US" b="1" dirty="0"/>
              <a:t>LTC INSURANCE: </a:t>
            </a:r>
            <a:r>
              <a:rPr lang="en-US" dirty="0"/>
              <a:t>Long-term care insurance is an insurance product, sold in the United States, United Kingdom and Canada that helps pay for the costs associated with long-term care. Long-term care insurance covers care generally not covered by health insurance, Medicare, or Medicaid</a:t>
            </a:r>
          </a:p>
          <a:p>
            <a:endParaRPr lang="en-US" dirty="0"/>
          </a:p>
        </p:txBody>
      </p:sp>
    </p:spTree>
    <p:extLst>
      <p:ext uri="{BB962C8B-B14F-4D97-AF65-F5344CB8AC3E}">
        <p14:creationId xmlns:p14="http://schemas.microsoft.com/office/powerpoint/2010/main" val="3511427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3008"/>
            <a:fld id="{5A6A9990-E83C-4F2E-94F8-5CFE03D799AA}" type="slidenum">
              <a:rPr lang="en-US" smtClean="0"/>
              <a:pPr defTabSz="923008"/>
              <a:t>17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a:spcAft>
                <a:spcPts val="588"/>
              </a:spcAft>
            </a:pPr>
            <a:r>
              <a:rPr lang="en-US" sz="1400" b="1" dirty="0"/>
              <a:t>ANNUITIES: </a:t>
            </a:r>
            <a:r>
              <a:rPr lang="en-US" sz="1400" dirty="0"/>
              <a:t>An annuity is a series of payments made at equal intervals. Examples of annuities are regular deposits to a savings account, monthly home mortgage payments, monthly insurance payments and pension payments. Annuities can be classified by the frequency of payment dates.</a:t>
            </a:r>
            <a:endParaRPr lang="en-US" sz="1400" b="1" dirty="0"/>
          </a:p>
          <a:p>
            <a:r>
              <a:rPr lang="en-US" sz="1400" b="1" dirty="0"/>
              <a:t>CONVERSION OF A TRADITIONAL IRA to a ROTH IRA: </a:t>
            </a:r>
            <a:r>
              <a:rPr lang="en-US" sz="1400" dirty="0"/>
              <a:t>When taking withdrawals from a traditional IRA, you'd have to pay taxes on the money your investments earned—and on any contributions you originally deducted on your taxes.  With a Roth IRA, as long as you meet certain requirements, </a:t>
            </a:r>
            <a:r>
              <a:rPr lang="en-US" sz="1400" i="1" dirty="0"/>
              <a:t>all</a:t>
            </a:r>
            <a:r>
              <a:rPr lang="en-US" sz="1400" dirty="0"/>
              <a:t> of your withdrawals are tax-free.</a:t>
            </a:r>
          </a:p>
          <a:p>
            <a:endParaRPr lang="en-US" sz="1400" dirty="0"/>
          </a:p>
        </p:txBody>
      </p:sp>
    </p:spTree>
    <p:extLst>
      <p:ext uri="{BB962C8B-B14F-4D97-AF65-F5344CB8AC3E}">
        <p14:creationId xmlns:p14="http://schemas.microsoft.com/office/powerpoint/2010/main" val="142637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23008"/>
            <a:fld id="{5A6A9990-E83C-4F2E-94F8-5CFE03D799AA}" type="slidenum">
              <a:rPr lang="en-US" smtClean="0"/>
              <a:pPr defTabSz="923008"/>
              <a:t>18</a:t>
            </a:fld>
            <a:endParaRPr lang="en-US" smtClean="0"/>
          </a:p>
        </p:txBody>
      </p:sp>
      <p:sp>
        <p:nvSpPr>
          <p:cNvPr id="71683" name="Rectangle 2"/>
          <p:cNvSpPr>
            <a:spLocks noGrp="1" noRot="1" noChangeAspect="1" noChangeArrowheads="1" noTextEdit="1"/>
          </p:cNvSpPr>
          <p:nvPr>
            <p:ph type="sldImg"/>
          </p:nvPr>
        </p:nvSpPr>
        <p:spPr>
          <a:ln/>
        </p:spPr>
      </p:sp>
      <p:sp>
        <p:nvSpPr>
          <p:cNvPr id="5" name="Notes Placeholder 2"/>
          <p:cNvSpPr>
            <a:spLocks noGrp="1"/>
          </p:cNvSpPr>
          <p:nvPr>
            <p:ph type="body" idx="1"/>
          </p:nvPr>
        </p:nvSpPr>
        <p:spPr>
          <a:xfrm>
            <a:off x="686720" y="4423849"/>
            <a:ext cx="5758941" cy="4423849"/>
          </a:xfrm>
        </p:spPr>
        <p:txBody>
          <a:bodyPr/>
          <a:lstStyle/>
          <a:p>
            <a:r>
              <a:rPr lang="en-US" sz="1400" b="1" dirty="0"/>
              <a:t>ESTATE PLANNING:  </a:t>
            </a:r>
            <a:r>
              <a:rPr lang="en-US" sz="1400" dirty="0"/>
              <a:t>he preparation of tasks that serve to manage an individual's asset base in the event of their incapacitation or death.</a:t>
            </a:r>
          </a:p>
          <a:p>
            <a:r>
              <a:rPr lang="en-US" sz="1400" b="1" dirty="0"/>
              <a:t>DURABLE POWER OF ATTORNEY:  </a:t>
            </a:r>
            <a:r>
              <a:rPr lang="en-US" sz="1400" dirty="0"/>
              <a:t>A </a:t>
            </a:r>
            <a:r>
              <a:rPr lang="en-US" sz="1400" b="1" dirty="0"/>
              <a:t>durable power of attorney</a:t>
            </a:r>
            <a:r>
              <a:rPr lang="en-US" sz="1400" dirty="0"/>
              <a:t> simply means that the document stays in effect if you become incapacitated and unable to handle matters on your own. (Ordinary, or "nondurable," powers of </a:t>
            </a:r>
            <a:r>
              <a:rPr lang="en-US" sz="1400" b="1" dirty="0"/>
              <a:t>attorney</a:t>
            </a:r>
            <a:r>
              <a:rPr lang="en-US" sz="1400" dirty="0"/>
              <a:t> automatically end if the person who makes them loses mental capacity.)</a:t>
            </a:r>
          </a:p>
          <a:p>
            <a:pPr>
              <a:spcBef>
                <a:spcPts val="0"/>
              </a:spcBef>
              <a:spcAft>
                <a:spcPts val="588"/>
              </a:spcAft>
            </a:pPr>
            <a:endParaRPr lang="en-US" sz="1400" dirty="0"/>
          </a:p>
        </p:txBody>
      </p:sp>
    </p:spTree>
    <p:extLst>
      <p:ext uri="{BB962C8B-B14F-4D97-AF65-F5344CB8AC3E}">
        <p14:creationId xmlns:p14="http://schemas.microsoft.com/office/powerpoint/2010/main" val="3990112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smtClean="0">
              <a:cs typeface="Arial" charset="0"/>
            </a:endParaRPr>
          </a:p>
        </p:txBody>
      </p:sp>
    </p:spTree>
    <p:extLst>
      <p:ext uri="{BB962C8B-B14F-4D97-AF65-F5344CB8AC3E}">
        <p14:creationId xmlns:p14="http://schemas.microsoft.com/office/powerpoint/2010/main" val="407017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0B823E-70FD-4D77-9FD2-71BA83A72077}" type="slidenum">
              <a:rPr lang="en-US" smtClean="0"/>
              <a:pPr>
                <a:defRPr/>
              </a:pPr>
              <a:t>2</a:t>
            </a:fld>
            <a:endParaRPr lang="en-US"/>
          </a:p>
        </p:txBody>
      </p:sp>
    </p:spTree>
    <p:extLst>
      <p:ext uri="{BB962C8B-B14F-4D97-AF65-F5344CB8AC3E}">
        <p14:creationId xmlns:p14="http://schemas.microsoft.com/office/powerpoint/2010/main" val="167782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23008"/>
            <a:fld id="{52697D19-5D77-4516-AA20-4D2A1F6523E7}" type="slidenum">
              <a:rPr lang="en-US" smtClean="0"/>
              <a:pPr defTabSz="923008"/>
              <a:t>3</a:t>
            </a:fld>
            <a:endParaRPr lang="en-US" smtClean="0"/>
          </a:p>
        </p:txBody>
      </p:sp>
      <p:sp>
        <p:nvSpPr>
          <p:cNvPr id="46083" name="Rectangle 2"/>
          <p:cNvSpPr>
            <a:spLocks noGrp="1" noRot="1" noChangeAspect="1" noChangeArrowheads="1" noTextEdit="1"/>
          </p:cNvSpPr>
          <p:nvPr>
            <p:ph type="sldImg"/>
          </p:nvPr>
        </p:nvSpPr>
        <p:spPr>
          <a:xfrm>
            <a:off x="1468438" y="311150"/>
            <a:ext cx="3932237" cy="2949575"/>
          </a:xfrm>
          <a:ln/>
        </p:spPr>
      </p:sp>
      <p:sp>
        <p:nvSpPr>
          <p:cNvPr id="46084" name="Rectangle 3"/>
          <p:cNvSpPr>
            <a:spLocks noGrp="1" noChangeArrowheads="1"/>
          </p:cNvSpPr>
          <p:nvPr>
            <p:ph type="body" idx="1"/>
          </p:nvPr>
        </p:nvSpPr>
        <p:spPr>
          <a:xfrm>
            <a:off x="229929" y="3415925"/>
            <a:ext cx="6436463" cy="5664857"/>
          </a:xfrm>
          <a:noFill/>
          <a:ln/>
        </p:spPr>
        <p:txBody>
          <a:bodyPr/>
          <a:lstStyle/>
          <a:p>
            <a:pPr>
              <a:spcBef>
                <a:spcPct val="0"/>
              </a:spcBef>
            </a:pPr>
            <a:r>
              <a:rPr lang="en-US" sz="1400" b="1" dirty="0"/>
              <a:t>Don </a:t>
            </a:r>
          </a:p>
          <a:p>
            <a:pPr>
              <a:spcBef>
                <a:spcPct val="0"/>
              </a:spcBef>
            </a:pPr>
            <a:endParaRPr lang="en-US" sz="1400" b="1" dirty="0"/>
          </a:p>
          <a:p>
            <a:r>
              <a:rPr lang="en-US" sz="1400" dirty="0"/>
              <a:t>Welcome to tonight's session with the Money Mentors.  This presentation brings together the knowledge and life experiences of three individuals with diverse backgrounds and experience.  All of us are retired and enjoying it. </a:t>
            </a:r>
          </a:p>
          <a:p>
            <a:r>
              <a:rPr lang="en-US" sz="1400" dirty="0"/>
              <a:t>We are not interested in selling anything or trying to influence or direct you towards any particular investment or advisor.</a:t>
            </a:r>
          </a:p>
          <a:p>
            <a:r>
              <a:rPr lang="en-US" sz="1400" dirty="0"/>
              <a:t>Our hope is that we will provide you with information that will answer the question “Are you ready for retirement”.  The goal also is to help you develop a plan and focus on other retirement concerns.  A plan that can be adapted to meet life’s many changes.  As you will see there are number of things to consider.</a:t>
            </a:r>
          </a:p>
          <a:p>
            <a:endParaRPr lang="en-US" sz="1400" dirty="0"/>
          </a:p>
          <a:p>
            <a:pPr>
              <a:spcBef>
                <a:spcPct val="0"/>
              </a:spcBef>
            </a:pPr>
            <a:endParaRPr lang="en-US" sz="1400" b="1" dirty="0"/>
          </a:p>
        </p:txBody>
      </p:sp>
    </p:spTree>
    <p:extLst>
      <p:ext uri="{BB962C8B-B14F-4D97-AF65-F5344CB8AC3E}">
        <p14:creationId xmlns:p14="http://schemas.microsoft.com/office/powerpoint/2010/main" val="278090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23008"/>
            <a:fld id="{D82F5C4E-A6C6-464D-9E4B-5F10C60C8B27}" type="slidenum">
              <a:rPr lang="en-US" smtClean="0"/>
              <a:pPr defTabSz="923008"/>
              <a:t>4</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412338" y="4423849"/>
            <a:ext cx="5959746" cy="4541964"/>
          </a:xfrm>
          <a:solidFill>
            <a:srgbClr val="FFFFFF"/>
          </a:solidFill>
          <a:ln>
            <a:solidFill>
              <a:srgbClr val="000000"/>
            </a:solidFill>
          </a:ln>
        </p:spPr>
        <p:txBody>
          <a:bodyPr/>
          <a:lstStyle/>
          <a:p>
            <a:r>
              <a:rPr lang="en-US" sz="1400" dirty="0"/>
              <a:t>When thinking about retirement start by developing a budget.  We will take this up in depth shortly.  The expenses you have prior to retirement is the best indicator of what you will need.  </a:t>
            </a:r>
            <a:r>
              <a:rPr lang="en-US" sz="1400" dirty="0" smtClean="0"/>
              <a:t>Adjust </a:t>
            </a:r>
            <a:r>
              <a:rPr lang="en-US" sz="1400" dirty="0"/>
              <a:t>for less work related expenses but </a:t>
            </a:r>
            <a:r>
              <a:rPr lang="en-US" sz="1400" dirty="0" smtClean="0"/>
              <a:t>increase travel </a:t>
            </a:r>
            <a:r>
              <a:rPr lang="en-US" sz="1400" dirty="0"/>
              <a:t>and entertainment expenses.  Once you have determined your needs, you can answer the question, do </a:t>
            </a:r>
            <a:r>
              <a:rPr lang="en-US" sz="1400" dirty="0" smtClean="0"/>
              <a:t>I have </a:t>
            </a:r>
            <a:r>
              <a:rPr lang="en-US" sz="1400" dirty="0"/>
              <a:t>sufficient savings.  You may need to increase the amount of income available to you.  </a:t>
            </a:r>
            <a:r>
              <a:rPr lang="en-US" sz="1400" dirty="0" smtClean="0"/>
              <a:t>Review </a:t>
            </a:r>
            <a:r>
              <a:rPr lang="en-US" sz="1400" dirty="0"/>
              <a:t>your investment and saving for different options.  You may want to work part time.  Turning a hobby into a new career can have financial rewards as well as being personally rewarding.</a:t>
            </a:r>
          </a:p>
          <a:p>
            <a:r>
              <a:rPr lang="en-US" sz="1400" dirty="0" smtClean="0"/>
              <a:t>If money isn’t of concern then you really can do anything you want to do.  Beside the personal purpose that Roland discussed being part of an active social community has great health benefits.  Volunteering offers personal satisfaction while giving back to the community.</a:t>
            </a:r>
          </a:p>
          <a:p>
            <a:r>
              <a:rPr lang="en-US" sz="1400" dirty="0" smtClean="0"/>
              <a:t>The senior center can introduce you to many jobs around town that need to be filled.  Check out groups that are active such as Top of the Hill Gang, running, kayaking or biking clubs, Appalachian Mountain Club.  There are many nonprofit organizations that need help such as food banks, Lazarus House to give you a few. </a:t>
            </a:r>
            <a:r>
              <a:rPr lang="en-US" sz="1400" dirty="0"/>
              <a:t>Keeping active is one of the most important things to consider as we age</a:t>
            </a:r>
            <a:r>
              <a:rPr lang="en-US" sz="1400" dirty="0" smtClean="0"/>
              <a:t>.</a:t>
            </a:r>
          </a:p>
          <a:p>
            <a:r>
              <a:rPr lang="en-US" sz="1400" dirty="0" smtClean="0"/>
              <a:t>Do you have a will, trust or an estate plan that needs to be updated. </a:t>
            </a:r>
            <a:endParaRPr lang="en-US" sz="1400" b="1" dirty="0" smtClean="0"/>
          </a:p>
          <a:p>
            <a:pPr eaLnBrk="1" hangingPunct="1">
              <a:spcBef>
                <a:spcPts val="0"/>
              </a:spcBef>
              <a:spcAft>
                <a:spcPts val="0"/>
              </a:spcAft>
            </a:pPr>
            <a:endParaRPr lang="en-US" sz="1400" b="1" dirty="0" smtClean="0"/>
          </a:p>
          <a:p>
            <a:pPr eaLnBrk="1" hangingPunct="1">
              <a:spcBef>
                <a:spcPts val="0"/>
              </a:spcBef>
              <a:spcAft>
                <a:spcPts val="588"/>
              </a:spcAft>
            </a:pPr>
            <a:endParaRPr lang="en-US" sz="1400" b="1" dirty="0"/>
          </a:p>
        </p:txBody>
      </p:sp>
    </p:spTree>
    <p:extLst>
      <p:ext uri="{BB962C8B-B14F-4D97-AF65-F5344CB8AC3E}">
        <p14:creationId xmlns:p14="http://schemas.microsoft.com/office/powerpoint/2010/main" val="3509916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0B823E-70FD-4D77-9FD2-71BA83A72077}" type="slidenum">
              <a:rPr lang="en-US" smtClean="0"/>
              <a:pPr>
                <a:defRPr/>
              </a:pPr>
              <a:t>6</a:t>
            </a:fld>
            <a:endParaRPr lang="en-US"/>
          </a:p>
        </p:txBody>
      </p:sp>
    </p:spTree>
    <p:extLst>
      <p:ext uri="{BB962C8B-B14F-4D97-AF65-F5344CB8AC3E}">
        <p14:creationId xmlns:p14="http://schemas.microsoft.com/office/powerpoint/2010/main" val="4144917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2339" y="4423850"/>
            <a:ext cx="5959746" cy="4190765"/>
          </a:xfrm>
        </p:spPr>
        <p:txBody>
          <a:bodyPr/>
          <a:lstStyle/>
          <a:p>
            <a:pPr>
              <a:spcBef>
                <a:spcPts val="0"/>
              </a:spcBef>
              <a:spcAft>
                <a:spcPts val="588"/>
              </a:spcAft>
            </a:pPr>
            <a:r>
              <a:rPr lang="en-US" sz="1400" b="1" dirty="0"/>
              <a:t>Before </a:t>
            </a:r>
            <a:r>
              <a:rPr lang="en-US" sz="1400" b="1" dirty="0" smtClean="0"/>
              <a:t>I turn it over to Roland Jacobson and a </a:t>
            </a:r>
            <a:r>
              <a:rPr lang="en-US" sz="1400" b="1" dirty="0"/>
              <a:t>look </a:t>
            </a:r>
            <a:r>
              <a:rPr lang="en-US" sz="1400" b="1" dirty="0" smtClean="0"/>
              <a:t>at the </a:t>
            </a:r>
            <a:r>
              <a:rPr lang="en-US" sz="1400" b="1" dirty="0"/>
              <a:t>Model that illustrates the process of financial planning, are there any Questions?</a:t>
            </a:r>
          </a:p>
          <a:p>
            <a:pPr marL="227279" indent="-227279">
              <a:spcBef>
                <a:spcPts val="0"/>
              </a:spcBef>
              <a:spcAft>
                <a:spcPts val="588"/>
              </a:spcAft>
            </a:pPr>
            <a:r>
              <a:rPr lang="en-US" sz="1400" b="1" dirty="0"/>
              <a:t>Here are some </a:t>
            </a:r>
            <a:r>
              <a:rPr lang="en-US" sz="1400" b="1" dirty="0" smtClean="0"/>
              <a:t>questions we have asked you to respond to.</a:t>
            </a:r>
            <a:endParaRPr lang="en-US" sz="1400" b="1" dirty="0"/>
          </a:p>
          <a:p>
            <a:pPr marL="231775" indent="-231775">
              <a:spcBef>
                <a:spcPts val="0"/>
              </a:spcBef>
              <a:spcAft>
                <a:spcPts val="588"/>
              </a:spcAft>
            </a:pPr>
            <a:r>
              <a:rPr lang="en-US" sz="1400" b="1" dirty="0"/>
              <a:t>	How many are viewing this presentation?</a:t>
            </a:r>
          </a:p>
          <a:p>
            <a:pPr marL="231775" indent="-231775">
              <a:spcBef>
                <a:spcPts val="0"/>
              </a:spcBef>
              <a:spcAft>
                <a:spcPts val="600"/>
              </a:spcAft>
            </a:pPr>
            <a:r>
              <a:rPr lang="en-US" sz="1400" b="1" dirty="0"/>
              <a:t>	Are you retired?</a:t>
            </a:r>
          </a:p>
          <a:p>
            <a:pPr marL="231775" indent="-231775">
              <a:spcBef>
                <a:spcPts val="0"/>
              </a:spcBef>
              <a:spcAft>
                <a:spcPts val="600"/>
              </a:spcAft>
            </a:pPr>
            <a:r>
              <a:rPr lang="en-US" sz="1400" b="1" dirty="0" smtClean="0"/>
              <a:t>	Do you have retirement </a:t>
            </a:r>
            <a:r>
              <a:rPr lang="en-US" sz="1400" b="1" dirty="0"/>
              <a:t>budget (income and expenses)?</a:t>
            </a:r>
          </a:p>
          <a:p>
            <a:pPr marL="231775" indent="-231775">
              <a:spcBef>
                <a:spcPts val="0"/>
              </a:spcBef>
              <a:spcAft>
                <a:spcPts val="600"/>
              </a:spcAft>
            </a:pPr>
            <a:r>
              <a:rPr lang="en-US" sz="1400" b="1" dirty="0" smtClean="0"/>
              <a:t>	Have </a:t>
            </a:r>
            <a:r>
              <a:rPr lang="en-US" sz="1400" b="1" dirty="0"/>
              <a:t>you done any estate planning or set up a will or trust?</a:t>
            </a:r>
          </a:p>
          <a:p>
            <a:pPr marL="231775" indent="-231775">
              <a:spcBef>
                <a:spcPts val="0"/>
              </a:spcBef>
              <a:spcAft>
                <a:spcPts val="600"/>
              </a:spcAft>
            </a:pPr>
            <a:r>
              <a:rPr lang="en-US" sz="1400" b="1" dirty="0" smtClean="0"/>
              <a:t>	Are </a:t>
            </a:r>
            <a:r>
              <a:rPr lang="en-US" sz="1400" b="1" dirty="0"/>
              <a:t>you afraid of running out of money?</a:t>
            </a:r>
          </a:p>
        </p:txBody>
      </p:sp>
      <p:sp>
        <p:nvSpPr>
          <p:cNvPr id="4" name="Slide Number Placeholder 3"/>
          <p:cNvSpPr>
            <a:spLocks noGrp="1"/>
          </p:cNvSpPr>
          <p:nvPr>
            <p:ph type="sldNum" sz="quarter" idx="10"/>
          </p:nvPr>
        </p:nvSpPr>
        <p:spPr/>
        <p:txBody>
          <a:bodyPr/>
          <a:lstStyle/>
          <a:p>
            <a:pPr>
              <a:defRPr/>
            </a:pPr>
            <a:fld id="{6F0B823E-70FD-4D77-9FD2-71BA83A72077}" type="slidenum">
              <a:rPr lang="en-US" smtClean="0"/>
              <a:pPr>
                <a:defRPr/>
              </a:pPr>
              <a:t>7</a:t>
            </a:fld>
            <a:endParaRPr lang="en-US"/>
          </a:p>
        </p:txBody>
      </p:sp>
    </p:spTree>
    <p:extLst>
      <p:ext uri="{BB962C8B-B14F-4D97-AF65-F5344CB8AC3E}">
        <p14:creationId xmlns:p14="http://schemas.microsoft.com/office/powerpoint/2010/main" val="3167796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23850"/>
            <a:ext cx="6096000" cy="4652681"/>
          </a:xfrm>
        </p:spPr>
        <p:txBody>
          <a:bodyPr/>
          <a:lstStyle/>
          <a:p>
            <a:r>
              <a:rPr lang="en-US" dirty="0"/>
              <a:t>The question “How Much Money Will I Need in Retirement” was not one I had asked </a:t>
            </a:r>
            <a:r>
              <a:rPr lang="en-US" dirty="0" smtClean="0"/>
              <a:t>myself until </a:t>
            </a:r>
            <a:r>
              <a:rPr lang="en-US" dirty="0"/>
              <a:t>my mid-40’s when I lost my job at Interactive Data/Chase Econometrics, a technology service company owned by Chase Manhattan Bank, where I was Director of Bank Cash Management for non-Chase banks.  The year was 1987 when interstate banking was introduced and Chase began buying S&amp;Ls and smaller regional banks, many of which my group was servicing.  Chase decided to “not compete with itself” so my group was eliminated.</a:t>
            </a:r>
          </a:p>
          <a:p>
            <a:r>
              <a:rPr lang="en-US" dirty="0"/>
              <a:t>After a 3-month job search, I called my mother to talk to her about my job </a:t>
            </a:r>
            <a:r>
              <a:rPr lang="en-US" dirty="0" smtClean="0"/>
              <a:t>options at </a:t>
            </a:r>
            <a:r>
              <a:rPr lang="en-US" dirty="0"/>
              <a:t>Data Resources, an economic forecasting company because of my background in economic and financial forecasting, </a:t>
            </a:r>
            <a:r>
              <a:rPr lang="en-US" dirty="0" smtClean="0"/>
              <a:t>at </a:t>
            </a:r>
            <a:r>
              <a:rPr lang="en-US" dirty="0"/>
              <a:t>Digital Equipment as a product manager for bank processing systems, and </a:t>
            </a:r>
            <a:r>
              <a:rPr lang="en-US" dirty="0" smtClean="0"/>
              <a:t>at Fidelity </a:t>
            </a:r>
            <a:r>
              <a:rPr lang="en-US" dirty="0"/>
              <a:t>Investments as head of product and client services for the institutional business servicing </a:t>
            </a:r>
            <a:r>
              <a:rPr lang="en-US" dirty="0" smtClean="0"/>
              <a:t>company retirement </a:t>
            </a:r>
            <a:r>
              <a:rPr lang="en-US" dirty="0"/>
              <a:t>plans, she asked me two of the most important questions of my life!  She asked</a:t>
            </a:r>
          </a:p>
          <a:p>
            <a:r>
              <a:rPr lang="en-US" dirty="0"/>
              <a:t>“How old are you” and “How much Retirement Money do you have?  </a:t>
            </a:r>
          </a:p>
          <a:p>
            <a:r>
              <a:rPr lang="en-US" dirty="0"/>
              <a:t>I answered:  “I am age 46 and I have $45,000 in a profit-sharing plan and </a:t>
            </a:r>
            <a:r>
              <a:rPr lang="en-US" dirty="0" smtClean="0"/>
              <a:t>an </a:t>
            </a:r>
            <a:r>
              <a:rPr lang="en-US" dirty="0"/>
              <a:t>IRA.”</a:t>
            </a:r>
          </a:p>
          <a:p>
            <a:r>
              <a:rPr lang="en-US" dirty="0"/>
              <a:t>She responded, “Not nearly enough at your age.  You better work at Fidelity and figure out this retirement thing</a:t>
            </a:r>
            <a:r>
              <a:rPr lang="en-US" dirty="0" smtClean="0"/>
              <a:t>.”  I </a:t>
            </a:r>
            <a:r>
              <a:rPr lang="en-US" dirty="0"/>
              <a:t>did and in the process became a </a:t>
            </a:r>
            <a:r>
              <a:rPr lang="en-US" dirty="0" smtClean="0"/>
              <a:t>CFP.</a:t>
            </a:r>
            <a:endParaRPr lang="en-US" dirty="0"/>
          </a:p>
          <a:p>
            <a:r>
              <a:rPr lang="en-US" dirty="0"/>
              <a:t>At a young age, we make money and our expenses have a tendency to grow and we get accustomed to a life style that we can afford.  What we don’t pay attention to is that the wages stop at retirement and we have to pay for that life-style, whatever it is, with Social Security and maybe a pension, both of which are often much less than we have been earning.  The gap needs to be fill by what money we have saved.</a:t>
            </a:r>
          </a:p>
          <a:p>
            <a:r>
              <a:rPr lang="en-US" dirty="0"/>
              <a:t>So where do we start?</a:t>
            </a:r>
          </a:p>
          <a:p>
            <a:endParaRPr lang="en-US" dirty="0"/>
          </a:p>
        </p:txBody>
      </p:sp>
      <p:sp>
        <p:nvSpPr>
          <p:cNvPr id="4" name="Slide Number Placeholder 3"/>
          <p:cNvSpPr>
            <a:spLocks noGrp="1"/>
          </p:cNvSpPr>
          <p:nvPr>
            <p:ph type="sldNum" sz="quarter" idx="10"/>
          </p:nvPr>
        </p:nvSpPr>
        <p:spPr/>
        <p:txBody>
          <a:bodyPr/>
          <a:lstStyle/>
          <a:p>
            <a:pPr>
              <a:defRPr/>
            </a:pPr>
            <a:fld id="{6F0B823E-70FD-4D77-9FD2-71BA83A72077}" type="slidenum">
              <a:rPr lang="en-US" smtClean="0"/>
              <a:pPr>
                <a:defRPr/>
              </a:pPr>
              <a:t>8</a:t>
            </a:fld>
            <a:endParaRPr lang="en-US"/>
          </a:p>
        </p:txBody>
      </p:sp>
    </p:spTree>
    <p:extLst>
      <p:ext uri="{BB962C8B-B14F-4D97-AF65-F5344CB8AC3E}">
        <p14:creationId xmlns:p14="http://schemas.microsoft.com/office/powerpoint/2010/main" val="136501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11200" y="4459288"/>
            <a:ext cx="5811838" cy="4224337"/>
          </a:xfrm>
        </p:spPr>
        <p:txBody>
          <a:bodyPr/>
          <a:lstStyle/>
          <a:p>
            <a:pPr>
              <a:spcBef>
                <a:spcPts val="0"/>
              </a:spcBef>
              <a:spcAft>
                <a:spcPts val="600"/>
              </a:spcAft>
              <a:defRPr/>
            </a:pPr>
            <a:r>
              <a:rPr lang="en-US" sz="1400" dirty="0"/>
              <a:t>I start with anticipated level of spending</a:t>
            </a:r>
          </a:p>
          <a:p>
            <a:pPr marL="231756" indent="-231756">
              <a:spcBef>
                <a:spcPts val="0"/>
              </a:spcBef>
              <a:spcAft>
                <a:spcPts val="600"/>
              </a:spcAft>
              <a:defRPr/>
            </a:pPr>
            <a:r>
              <a:rPr lang="en-US" sz="1400" dirty="0"/>
              <a:t>	Essential and Discretionary spending are greater in early years</a:t>
            </a:r>
          </a:p>
          <a:p>
            <a:pPr marL="231756" indent="-231756">
              <a:spcBef>
                <a:spcPts val="0"/>
              </a:spcBef>
              <a:spcAft>
                <a:spcPts val="600"/>
              </a:spcAft>
              <a:defRPr/>
            </a:pPr>
            <a:r>
              <a:rPr lang="en-US" sz="1400" dirty="0"/>
              <a:t>	Medical expenses greater in later years</a:t>
            </a:r>
          </a:p>
          <a:p>
            <a:pPr marL="231756" indent="-231756">
              <a:spcBef>
                <a:spcPts val="0"/>
              </a:spcBef>
              <a:spcAft>
                <a:spcPts val="600"/>
              </a:spcAft>
              <a:defRPr/>
            </a:pPr>
            <a:r>
              <a:rPr lang="en-US" sz="1400" dirty="0"/>
              <a:t>Subtract retirement income from expenses</a:t>
            </a:r>
          </a:p>
          <a:p>
            <a:pPr marL="231756" indent="-231756">
              <a:spcBef>
                <a:spcPts val="0"/>
              </a:spcBef>
              <a:spcAft>
                <a:spcPts val="600"/>
              </a:spcAft>
              <a:defRPr/>
            </a:pPr>
            <a:r>
              <a:rPr lang="en-US" sz="1400" dirty="0"/>
              <a:t>Do portfolio earnings, after taxes, cover the difference?</a:t>
            </a:r>
          </a:p>
          <a:p>
            <a:pPr marL="231756" indent="-231756">
              <a:spcBef>
                <a:spcPts val="0"/>
              </a:spcBef>
              <a:spcAft>
                <a:spcPts val="600"/>
              </a:spcAft>
              <a:defRPr/>
            </a:pPr>
            <a:r>
              <a:rPr lang="en-US" sz="1400" dirty="0"/>
              <a:t>Or, if you draw down the principal, how long will the portfolio last?</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sz="2800">
                <a:solidFill>
                  <a:schemeClr val="tx1"/>
                </a:solidFill>
                <a:latin typeface="Arial Narrow" panose="020B0606020202030204" pitchFamily="34" charset="0"/>
              </a:defRPr>
            </a:lvl1pPr>
            <a:lvl2pPr marL="757238" indent="-290513" defTabSz="941388">
              <a:defRPr sz="2800">
                <a:solidFill>
                  <a:schemeClr val="tx1"/>
                </a:solidFill>
                <a:latin typeface="Arial Narrow" panose="020B0606020202030204" pitchFamily="34" charset="0"/>
              </a:defRPr>
            </a:lvl2pPr>
            <a:lvl3pPr marL="1165225" indent="-231775" defTabSz="941388">
              <a:defRPr sz="2800">
                <a:solidFill>
                  <a:schemeClr val="tx1"/>
                </a:solidFill>
                <a:latin typeface="Arial Narrow" panose="020B0606020202030204" pitchFamily="34" charset="0"/>
              </a:defRPr>
            </a:lvl3pPr>
            <a:lvl4pPr marL="1630363" indent="-231775" defTabSz="941388">
              <a:defRPr sz="2800">
                <a:solidFill>
                  <a:schemeClr val="tx1"/>
                </a:solidFill>
                <a:latin typeface="Arial Narrow" panose="020B0606020202030204" pitchFamily="34" charset="0"/>
              </a:defRPr>
            </a:lvl4pPr>
            <a:lvl5pPr marL="2097088" indent="-231775" defTabSz="941388">
              <a:defRPr sz="2800">
                <a:solidFill>
                  <a:schemeClr val="tx1"/>
                </a:solidFill>
                <a:latin typeface="Arial Narrow" panose="020B0606020202030204" pitchFamily="34" charset="0"/>
              </a:defRPr>
            </a:lvl5pPr>
            <a:lvl6pPr marL="2554288" indent="-231775" defTabSz="941388" eaLnBrk="0" fontAlgn="base" hangingPunct="0">
              <a:spcBef>
                <a:spcPct val="0"/>
              </a:spcBef>
              <a:spcAft>
                <a:spcPct val="0"/>
              </a:spcAft>
              <a:defRPr sz="2800">
                <a:solidFill>
                  <a:schemeClr val="tx1"/>
                </a:solidFill>
                <a:latin typeface="Arial Narrow" panose="020B0606020202030204" pitchFamily="34" charset="0"/>
              </a:defRPr>
            </a:lvl6pPr>
            <a:lvl7pPr marL="3011488" indent="-231775" defTabSz="941388" eaLnBrk="0" fontAlgn="base" hangingPunct="0">
              <a:spcBef>
                <a:spcPct val="0"/>
              </a:spcBef>
              <a:spcAft>
                <a:spcPct val="0"/>
              </a:spcAft>
              <a:defRPr sz="2800">
                <a:solidFill>
                  <a:schemeClr val="tx1"/>
                </a:solidFill>
                <a:latin typeface="Arial Narrow" panose="020B0606020202030204" pitchFamily="34" charset="0"/>
              </a:defRPr>
            </a:lvl7pPr>
            <a:lvl8pPr marL="3468688" indent="-231775" defTabSz="941388" eaLnBrk="0" fontAlgn="base" hangingPunct="0">
              <a:spcBef>
                <a:spcPct val="0"/>
              </a:spcBef>
              <a:spcAft>
                <a:spcPct val="0"/>
              </a:spcAft>
              <a:defRPr sz="2800">
                <a:solidFill>
                  <a:schemeClr val="tx1"/>
                </a:solidFill>
                <a:latin typeface="Arial Narrow" panose="020B0606020202030204" pitchFamily="34" charset="0"/>
              </a:defRPr>
            </a:lvl8pPr>
            <a:lvl9pPr marL="3925888" indent="-231775" defTabSz="941388" eaLnBrk="0" fontAlgn="base" hangingPunct="0">
              <a:spcBef>
                <a:spcPct val="0"/>
              </a:spcBef>
              <a:spcAft>
                <a:spcPct val="0"/>
              </a:spcAft>
              <a:defRPr sz="2800">
                <a:solidFill>
                  <a:schemeClr val="tx1"/>
                </a:solidFill>
                <a:latin typeface="Arial Narrow" panose="020B0606020202030204" pitchFamily="34" charset="0"/>
              </a:defRPr>
            </a:lvl9pPr>
          </a:lstStyle>
          <a:p>
            <a:fld id="{7E1F72AD-0192-4FDF-B52B-EC36720D9EA8}" type="slidenum">
              <a:rPr lang="en-US" altLang="en-US" sz="1300" smtClean="0">
                <a:latin typeface="Arial" panose="020B0604020202020204" pitchFamily="34" charset="0"/>
              </a:rPr>
              <a:pPr/>
              <a:t>9</a:t>
            </a:fld>
            <a:endParaRPr lang="en-US" altLang="en-US" sz="1300" smtClean="0">
              <a:latin typeface="Arial" panose="020B0604020202020204" pitchFamily="34" charset="0"/>
            </a:endParaRPr>
          </a:p>
        </p:txBody>
      </p:sp>
    </p:spTree>
    <p:extLst>
      <p:ext uri="{BB962C8B-B14F-4D97-AF65-F5344CB8AC3E}">
        <p14:creationId xmlns:p14="http://schemas.microsoft.com/office/powerpoint/2010/main" val="3683318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23008"/>
            <a:fld id="{7C68A430-B6B5-4CA6-8CB1-B6A0BBB7BC6C}" type="slidenum">
              <a:rPr lang="en-US" smtClean="0"/>
              <a:pPr defTabSz="923008"/>
              <a:t>10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1400" dirty="0"/>
              <a:t>The basic Financial Goal is to not run out of money before you run out of life.</a:t>
            </a:r>
          </a:p>
          <a:p>
            <a:pPr eaLnBrk="1" hangingPunct="1"/>
            <a:r>
              <a:rPr lang="en-US" sz="1400" dirty="0"/>
              <a:t>In 1994 William </a:t>
            </a:r>
            <a:r>
              <a:rPr lang="en-US" sz="1400" dirty="0" err="1"/>
              <a:t>Bengen</a:t>
            </a:r>
            <a:r>
              <a:rPr lang="en-US" sz="1400" dirty="0"/>
              <a:t> articulated the 4% rule that stated that the Safe Rate for retirement withdrawals from a portfolio that was invested 50% in stocks is 4% for taxable accounts and 4.5% for tax-free accounts.  At that rate, investment money could last as long as 25 years.  Which for a person who retires at Age 65 their investment portfolio would last until they were Age 91.</a:t>
            </a:r>
          </a:p>
          <a:p>
            <a:pPr eaLnBrk="1" hangingPunct="1"/>
            <a:r>
              <a:rPr lang="en-US" sz="1400" dirty="0"/>
              <a:t>Another way to look at it is one would need 25 times their annual expenses AFTER subtracting Social Security and Pension benefits</a:t>
            </a:r>
          </a:p>
          <a:p>
            <a:pPr eaLnBrk="1" hangingPunct="1"/>
            <a:r>
              <a:rPr lang="en-US" sz="1400" dirty="0"/>
              <a:t>How much is your Withdrawal Rate???</a:t>
            </a:r>
          </a:p>
        </p:txBody>
      </p:sp>
    </p:spTree>
    <p:extLst>
      <p:ext uri="{BB962C8B-B14F-4D97-AF65-F5344CB8AC3E}">
        <p14:creationId xmlns:p14="http://schemas.microsoft.com/office/powerpoint/2010/main" val="272105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9AE72384-4A08-43C8-A014-8A8E2625210C}"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07125" y="200025"/>
            <a:ext cx="1916113" cy="5854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0025"/>
            <a:ext cx="5597525" cy="5854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745EE361-E423-4F14-9B17-658D042F4288}" type="slidenum">
              <a:rPr lang="en-US"/>
              <a:pPr>
                <a:defRPr/>
              </a:pPr>
              <a:t>‹#›</a:t>
            </a:fld>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6411913" cy="790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3756025" cy="4454525"/>
          </a:xfrm>
        </p:spPr>
        <p:txBody>
          <a:bodyPr/>
          <a:lstStyle>
            <a:lvl1pPr>
              <a:defRPr sz="1800"/>
            </a:lvl1pPr>
            <a:lvl2pPr>
              <a:defRPr sz="1600"/>
            </a:lvl2pPr>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65625" y="1600200"/>
            <a:ext cx="3757613" cy="4454525"/>
          </a:xfrm>
        </p:spPr>
        <p:txBody>
          <a:bodyPr/>
          <a:lstStyle>
            <a:lvl1pPr>
              <a:defRPr sz="1800"/>
            </a:lvl1pPr>
            <a:lvl2pPr>
              <a:defRPr sz="1600"/>
            </a:lvl2pPr>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sldNum" sz="quarter" idx="10"/>
          </p:nvPr>
        </p:nvSpPr>
        <p:spPr/>
        <p:txBody>
          <a:bodyPr/>
          <a:lstStyle>
            <a:lvl1pPr>
              <a:defRPr/>
            </a:lvl1pPr>
          </a:lstStyle>
          <a:p>
            <a:pPr>
              <a:defRPr/>
            </a:pPr>
            <a:fld id="{340839E1-A6CE-4278-B4DF-A7D740BB90B2}" type="slidenum">
              <a:rPr lang="en-US"/>
              <a:pPr>
                <a:defRPr/>
              </a:pPr>
              <a:t>‹#›</a:t>
            </a:fld>
            <a:endParaRPr lang="en-U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6411913" cy="7905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7666038" cy="4454525"/>
          </a:xfrm>
        </p:spPr>
        <p:txBody>
          <a:bodyPr/>
          <a:lstStyle/>
          <a:p>
            <a:pPr lvl="0"/>
            <a:endParaRPr lang="en-US" noProof="0" smtClean="0"/>
          </a:p>
        </p:txBody>
      </p:sp>
      <p:sp>
        <p:nvSpPr>
          <p:cNvPr id="4" name="Rectangle 9"/>
          <p:cNvSpPr>
            <a:spLocks noGrp="1" noChangeArrowheads="1"/>
          </p:cNvSpPr>
          <p:nvPr>
            <p:ph type="sldNum" sz="quarter" idx="10"/>
          </p:nvPr>
        </p:nvSpPr>
        <p:spPr/>
        <p:txBody>
          <a:bodyPr/>
          <a:lstStyle>
            <a:lvl1pPr>
              <a:defRPr/>
            </a:lvl1pPr>
          </a:lstStyle>
          <a:p>
            <a:pPr>
              <a:defRPr/>
            </a:pPr>
            <a:fld id="{43B9E275-BC71-4723-A3D8-115B8EDBCCA7}" type="slidenum">
              <a:rPr lang="en-US"/>
              <a:pPr>
                <a:defRPr/>
              </a:pPr>
              <a:t>‹#›</a:t>
            </a:fld>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90599"/>
            <a:ext cx="7666038" cy="5064125"/>
          </a:xfrm>
        </p:spPr>
        <p:txBody>
          <a:bodyPr/>
          <a:lstStyle>
            <a:lvl1pPr>
              <a:defRPr sz="1600"/>
            </a:lvl1pPr>
            <a:lvl2pPr>
              <a:defRPr sz="1400"/>
            </a:lvl2pPr>
            <a:lvl3pPr>
              <a:defRPr sz="12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Rectangle 9"/>
          <p:cNvSpPr>
            <a:spLocks noGrp="1" noChangeArrowheads="1"/>
          </p:cNvSpPr>
          <p:nvPr>
            <p:ph type="sldNum" sz="quarter" idx="10"/>
          </p:nvPr>
        </p:nvSpPr>
        <p:spPr>
          <a:xfrm>
            <a:off x="6553200" y="6248400"/>
            <a:ext cx="2133600" cy="476250"/>
          </a:xfrm>
        </p:spPr>
        <p:txBody>
          <a:bodyPr/>
          <a:lstStyle>
            <a:lvl1pPr>
              <a:defRPr/>
            </a:lvl1pPr>
          </a:lstStyle>
          <a:p>
            <a:pPr>
              <a:defRPr/>
            </a:pPr>
            <a:fld id="{0F59ADC6-0342-4472-ABF2-E100233AE1E8}" type="slidenum">
              <a:rPr lang="en-US"/>
              <a:pPr>
                <a:defRPr/>
              </a:pPr>
              <a:t>‹#›</a:t>
            </a:fld>
            <a:endParaRPr lang="en-US"/>
          </a:p>
        </p:txBody>
      </p:sp>
      <p:sp>
        <p:nvSpPr>
          <p:cNvPr id="5" name="Title 4"/>
          <p:cNvSpPr>
            <a:spLocks noGrp="1"/>
          </p:cNvSpPr>
          <p:nvPr>
            <p:ph type="title"/>
          </p:nvPr>
        </p:nvSpPr>
        <p:spPr/>
        <p:txBody>
          <a:bodyPr/>
          <a:lstStyle>
            <a:lvl1pPr>
              <a:defRPr sz="2400"/>
            </a:lvl1pPr>
          </a:lstStyle>
          <a:p>
            <a:r>
              <a:rPr lang="en-US" dirty="0" smtClean="0"/>
              <a:t>Click to edit Master title style</a:t>
            </a:r>
            <a:endParaRPr lang="en-US"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sldNum" sz="quarter" idx="10"/>
          </p:nvPr>
        </p:nvSpPr>
        <p:spPr/>
        <p:txBody>
          <a:bodyPr/>
          <a:lstStyle>
            <a:lvl1pPr>
              <a:defRPr sz="1400"/>
            </a:lvl1pPr>
          </a:lstStyle>
          <a:p>
            <a:pPr>
              <a:defRPr/>
            </a:pPr>
            <a:fld id="{91E28321-7276-4BEA-97AC-74ADBB09635C}" type="slidenum">
              <a:rPr lang="en-US"/>
              <a:pPr>
                <a:defRPr/>
              </a:pPr>
              <a:t>‹#›</a:t>
            </a:fld>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p:txBody>
          <a:bodyPr/>
          <a:lstStyle>
            <a:lvl1pPr>
              <a:defRPr/>
            </a:lvl1pPr>
          </a:lstStyle>
          <a:p>
            <a:pPr>
              <a:defRPr/>
            </a:pPr>
            <a:fld id="{30A02CC0-9DD2-4881-913F-5E0978E67D9E}" type="slidenum">
              <a:rPr lang="en-US"/>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756025"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65625" y="1600200"/>
            <a:ext cx="3757613"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defRPr/>
            </a:pPr>
            <a:fld id="{036EF359-1E97-4AB8-9AB6-3F7861A0BB5D}" type="slidenum">
              <a:rPr lang="en-US"/>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p:txBody>
          <a:bodyPr/>
          <a:lstStyle>
            <a:lvl1pPr>
              <a:defRPr/>
            </a:lvl1pPr>
          </a:lstStyle>
          <a:p>
            <a:pPr>
              <a:defRPr/>
            </a:pPr>
            <a:fld id="{2E9DD11D-A747-4582-8494-7F6D15C7E538}"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0"/>
            </a:lvl1pPr>
          </a:lstStyle>
          <a:p>
            <a:r>
              <a:rPr lang="en-US" dirty="0" smtClean="0"/>
              <a:t>Click to edit Master title style</a:t>
            </a:r>
            <a:endParaRPr lang="en-US" dirty="0"/>
          </a:p>
        </p:txBody>
      </p:sp>
      <p:sp>
        <p:nvSpPr>
          <p:cNvPr id="3" name="Rectangle 9"/>
          <p:cNvSpPr>
            <a:spLocks noGrp="1" noChangeArrowheads="1"/>
          </p:cNvSpPr>
          <p:nvPr>
            <p:ph type="sldNum" sz="quarter" idx="10"/>
          </p:nvPr>
        </p:nvSpPr>
        <p:spPr/>
        <p:txBody>
          <a:bodyPr/>
          <a:lstStyle>
            <a:lvl1pPr>
              <a:defRPr/>
            </a:lvl1pPr>
          </a:lstStyle>
          <a:p>
            <a:pPr>
              <a:defRPr/>
            </a:pPr>
            <a:fld id="{4FE0A0D7-8B6D-4192-9956-83ACAD589283}"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p:txBody>
          <a:bodyPr/>
          <a:lstStyle>
            <a:lvl1pPr>
              <a:defRPr/>
            </a:lvl1pPr>
          </a:lstStyle>
          <a:p>
            <a:pPr>
              <a:defRPr/>
            </a:pPr>
            <a:fld id="{BA7C1E36-2402-428C-AB5F-C4DAF897A739}"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p:txBody>
          <a:bodyPr/>
          <a:lstStyle>
            <a:lvl1pPr>
              <a:defRPr/>
            </a:lvl1pPr>
          </a:lstStyle>
          <a:p>
            <a:pPr>
              <a:defRPr/>
            </a:pPr>
            <a:fld id="{2EA421DF-2CDA-4C7A-AAEC-4C94A22CA4A2}" type="slidenum">
              <a:rPr lang="en-US"/>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p:txBody>
          <a:bodyPr/>
          <a:lstStyle>
            <a:lvl1pPr>
              <a:defRPr/>
            </a:lvl1pPr>
          </a:lstStyle>
          <a:p>
            <a:pPr>
              <a:defRPr/>
            </a:pPr>
            <a:fld id="{FC6E6AD8-29C8-4091-B8B7-4EAA44F55B0B}" type="slidenum">
              <a:rPr lang="en-US"/>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4098" name="Group 2"/>
          <p:cNvGrpSpPr>
            <a:grpSpLocks/>
          </p:cNvGrpSpPr>
          <p:nvPr userDrawn="1"/>
        </p:nvGrpSpPr>
        <p:grpSpPr bwMode="auto">
          <a:xfrm>
            <a:off x="0" y="0"/>
            <a:ext cx="9144000" cy="6858000"/>
            <a:chOff x="0" y="0"/>
            <a:chExt cx="5760" cy="4320"/>
          </a:xfrm>
        </p:grpSpPr>
        <p:sp>
          <p:nvSpPr>
            <p:cNvPr id="67587" name="Rectangle 3"/>
            <p:cNvSpPr>
              <a:spLocks noChangeArrowheads="1"/>
            </p:cNvSpPr>
            <p:nvPr userDrawn="1"/>
          </p:nvSpPr>
          <p:spPr bwMode="white">
            <a:xfrm>
              <a:off x="0" y="90"/>
              <a:ext cx="5760" cy="4230"/>
            </a:xfrm>
            <a:prstGeom prst="rect">
              <a:avLst/>
            </a:prstGeom>
            <a:solidFill>
              <a:schemeClr val="bg1"/>
            </a:solidFill>
            <a:ln w="38100" cap="sq">
              <a:noFill/>
              <a:miter lim="800000"/>
              <a:headEnd type="none" w="sm" len="sm"/>
              <a:tailEnd/>
            </a:ln>
            <a:effectLst/>
          </p:spPr>
          <p:txBody>
            <a:bodyPr wrap="none" anchor="ctr"/>
            <a:lstStyle/>
            <a:p>
              <a:pPr>
                <a:defRPr/>
              </a:pPr>
              <a:endParaRPr lang="en-US"/>
            </a:p>
          </p:txBody>
        </p:sp>
        <p:pic>
          <p:nvPicPr>
            <p:cNvPr id="4103" name="Picture 4" descr="11120-bkg-new-side"/>
            <p:cNvPicPr>
              <a:picLocks noChangeAspect="1" noChangeArrowheads="1"/>
            </p:cNvPicPr>
            <p:nvPr userDrawn="1"/>
          </p:nvPicPr>
          <p:blipFill>
            <a:blip r:embed="rId16" cstate="print"/>
            <a:srcRect/>
            <a:stretch>
              <a:fillRect/>
            </a:stretch>
          </p:blipFill>
          <p:spPr bwMode="ltGray">
            <a:xfrm>
              <a:off x="5580" y="0"/>
              <a:ext cx="180" cy="4320"/>
            </a:xfrm>
            <a:prstGeom prst="rect">
              <a:avLst/>
            </a:prstGeom>
            <a:noFill/>
            <a:ln w="9525">
              <a:noFill/>
              <a:miter lim="800000"/>
              <a:headEnd/>
              <a:tailEnd/>
            </a:ln>
          </p:spPr>
        </p:pic>
        <p:pic>
          <p:nvPicPr>
            <p:cNvPr id="4104" name="Picture 5" descr="11120-bkg-new-top"/>
            <p:cNvPicPr>
              <a:picLocks noChangeAspect="1" noChangeArrowheads="1"/>
            </p:cNvPicPr>
            <p:nvPr userDrawn="1"/>
          </p:nvPicPr>
          <p:blipFill>
            <a:blip r:embed="rId17" cstate="print"/>
            <a:srcRect/>
            <a:stretch>
              <a:fillRect/>
            </a:stretch>
          </p:blipFill>
          <p:spPr bwMode="ltGray">
            <a:xfrm>
              <a:off x="0" y="0"/>
              <a:ext cx="5760" cy="666"/>
            </a:xfrm>
            <a:prstGeom prst="rect">
              <a:avLst/>
            </a:prstGeom>
            <a:noFill/>
            <a:ln w="9525">
              <a:noFill/>
              <a:miter lim="800000"/>
              <a:headEnd/>
              <a:tailEnd/>
            </a:ln>
          </p:spPr>
        </p:pic>
      </p:grpSp>
      <p:sp>
        <p:nvSpPr>
          <p:cNvPr id="4099" name="Rectangle 6"/>
          <p:cNvSpPr>
            <a:spLocks noGrp="1" noChangeArrowheads="1"/>
          </p:cNvSpPr>
          <p:nvPr>
            <p:ph type="title"/>
          </p:nvPr>
        </p:nvSpPr>
        <p:spPr bwMode="auto">
          <a:xfrm>
            <a:off x="457200" y="200025"/>
            <a:ext cx="6411913" cy="790575"/>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p>
            <a:pPr lvl="0"/>
            <a:r>
              <a:rPr lang="en-US" smtClean="0"/>
              <a:t>Click to edit Master title style</a:t>
            </a:r>
          </a:p>
        </p:txBody>
      </p:sp>
      <p:sp>
        <p:nvSpPr>
          <p:cNvPr id="4100" name="Rectangle 7"/>
          <p:cNvSpPr>
            <a:spLocks noGrp="1" noChangeArrowheads="1"/>
          </p:cNvSpPr>
          <p:nvPr>
            <p:ph type="body" idx="1"/>
          </p:nvPr>
        </p:nvSpPr>
        <p:spPr bwMode="auto">
          <a:xfrm>
            <a:off x="457200" y="1600200"/>
            <a:ext cx="7666038" cy="4454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93" name="Rectangle 9"/>
          <p:cNvSpPr>
            <a:spLocks noGrp="1" noChangeArrowheads="1"/>
          </p:cNvSpPr>
          <p:nvPr>
            <p:ph type="sldNum" sz="quarter" idx="4"/>
          </p:nvPr>
        </p:nvSpPr>
        <p:spPr bwMode="auto">
          <a:xfrm>
            <a:off x="67818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BB75A6E-6DC7-49BC-9F06-365BA34DE4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Lst>
  <p:transition spd="med">
    <p:wipe dir="r"/>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2800" b="1">
          <a:solidFill>
            <a:schemeClr val="tx1"/>
          </a:solidFill>
          <a:latin typeface="+mj-lt"/>
          <a:ea typeface="+mj-ea"/>
          <a:cs typeface="+mj-cs"/>
        </a:defRPr>
      </a:lvl1pPr>
      <a:lvl2pPr algn="l" rtl="0" eaLnBrk="0" fontAlgn="base" hangingPunct="0">
        <a:lnSpc>
          <a:spcPct val="90000"/>
        </a:lnSpc>
        <a:spcBef>
          <a:spcPct val="0"/>
        </a:spcBef>
        <a:spcAft>
          <a:spcPct val="0"/>
        </a:spcAft>
        <a:defRPr sz="2800" b="1">
          <a:solidFill>
            <a:schemeClr val="tx1"/>
          </a:solidFill>
          <a:latin typeface="Arial" charset="0"/>
        </a:defRPr>
      </a:lvl2pPr>
      <a:lvl3pPr algn="l" rtl="0" eaLnBrk="0" fontAlgn="base" hangingPunct="0">
        <a:lnSpc>
          <a:spcPct val="90000"/>
        </a:lnSpc>
        <a:spcBef>
          <a:spcPct val="0"/>
        </a:spcBef>
        <a:spcAft>
          <a:spcPct val="0"/>
        </a:spcAft>
        <a:defRPr sz="2800" b="1">
          <a:solidFill>
            <a:schemeClr val="tx1"/>
          </a:solidFill>
          <a:latin typeface="Arial" charset="0"/>
        </a:defRPr>
      </a:lvl3pPr>
      <a:lvl4pPr algn="l" rtl="0" eaLnBrk="0" fontAlgn="base" hangingPunct="0">
        <a:lnSpc>
          <a:spcPct val="90000"/>
        </a:lnSpc>
        <a:spcBef>
          <a:spcPct val="0"/>
        </a:spcBef>
        <a:spcAft>
          <a:spcPct val="0"/>
        </a:spcAft>
        <a:defRPr sz="2800" b="1">
          <a:solidFill>
            <a:schemeClr val="tx1"/>
          </a:solidFill>
          <a:latin typeface="Arial" charset="0"/>
        </a:defRPr>
      </a:lvl4pPr>
      <a:lvl5pPr algn="l" rtl="0" eaLnBrk="0" fontAlgn="base" hangingPunct="0">
        <a:lnSpc>
          <a:spcPct val="90000"/>
        </a:lnSpc>
        <a:spcBef>
          <a:spcPct val="0"/>
        </a:spcBef>
        <a:spcAft>
          <a:spcPct val="0"/>
        </a:spcAft>
        <a:defRPr sz="2800" b="1">
          <a:solidFill>
            <a:schemeClr val="tx1"/>
          </a:solidFill>
          <a:latin typeface="Arial" charset="0"/>
        </a:defRPr>
      </a:lvl5pPr>
      <a:lvl6pPr marL="457200" algn="l" rtl="0" fontAlgn="base">
        <a:lnSpc>
          <a:spcPct val="90000"/>
        </a:lnSpc>
        <a:spcBef>
          <a:spcPct val="0"/>
        </a:spcBef>
        <a:spcAft>
          <a:spcPct val="0"/>
        </a:spcAft>
        <a:defRPr sz="2800" b="1">
          <a:solidFill>
            <a:schemeClr val="tx1"/>
          </a:solidFill>
          <a:latin typeface="Arial" charset="0"/>
        </a:defRPr>
      </a:lvl6pPr>
      <a:lvl7pPr marL="914400" algn="l" rtl="0" fontAlgn="base">
        <a:lnSpc>
          <a:spcPct val="90000"/>
        </a:lnSpc>
        <a:spcBef>
          <a:spcPct val="0"/>
        </a:spcBef>
        <a:spcAft>
          <a:spcPct val="0"/>
        </a:spcAft>
        <a:defRPr sz="2800" b="1">
          <a:solidFill>
            <a:schemeClr val="tx1"/>
          </a:solidFill>
          <a:latin typeface="Arial" charset="0"/>
        </a:defRPr>
      </a:lvl7pPr>
      <a:lvl8pPr marL="1371600" algn="l" rtl="0" fontAlgn="base">
        <a:lnSpc>
          <a:spcPct val="90000"/>
        </a:lnSpc>
        <a:spcBef>
          <a:spcPct val="0"/>
        </a:spcBef>
        <a:spcAft>
          <a:spcPct val="0"/>
        </a:spcAft>
        <a:defRPr sz="2800" b="1">
          <a:solidFill>
            <a:schemeClr val="tx1"/>
          </a:solidFill>
          <a:latin typeface="Arial" charset="0"/>
        </a:defRPr>
      </a:lvl8pPr>
      <a:lvl9pPr marL="1828800" algn="l" rtl="0" fontAlgn="base">
        <a:lnSpc>
          <a:spcPct val="90000"/>
        </a:lnSpc>
        <a:spcBef>
          <a:spcPct val="0"/>
        </a:spcBef>
        <a:spcAft>
          <a:spcPct val="0"/>
        </a:spcAft>
        <a:defRPr sz="2800" b="1">
          <a:solidFill>
            <a:schemeClr val="tx1"/>
          </a:solidFill>
          <a:latin typeface="Arial" charset="0"/>
        </a:defRPr>
      </a:lvl9pPr>
    </p:titleStyle>
    <p:bodyStyle>
      <a:lvl1pPr marL="285750" indent="-285750" algn="l" rtl="0" eaLnBrk="0" fontAlgn="base" hangingPunct="0">
        <a:lnSpc>
          <a:spcPct val="95000"/>
        </a:lnSpc>
        <a:spcBef>
          <a:spcPct val="50000"/>
        </a:spcBef>
        <a:spcAft>
          <a:spcPct val="0"/>
        </a:spcAft>
        <a:buClr>
          <a:schemeClr val="accent1"/>
        </a:buClr>
        <a:buFont typeface="Wingdings" pitchFamily="2" charset="2"/>
        <a:buChar char="§"/>
        <a:defRPr sz="2400">
          <a:solidFill>
            <a:schemeClr val="tx1"/>
          </a:solidFill>
          <a:latin typeface="+mn-lt"/>
          <a:ea typeface="+mn-ea"/>
          <a:cs typeface="+mn-cs"/>
        </a:defRPr>
      </a:lvl1pPr>
      <a:lvl2pPr marL="685800" indent="-285750" algn="l" rtl="0" eaLnBrk="0" fontAlgn="base" hangingPunct="0">
        <a:lnSpc>
          <a:spcPct val="95000"/>
        </a:lnSpc>
        <a:spcBef>
          <a:spcPct val="25000"/>
        </a:spcBef>
        <a:spcAft>
          <a:spcPct val="0"/>
        </a:spcAft>
        <a:buClr>
          <a:schemeClr val="accent1"/>
        </a:buClr>
        <a:buChar char="–"/>
        <a:defRPr sz="2000">
          <a:solidFill>
            <a:schemeClr val="tx1"/>
          </a:solidFill>
          <a:latin typeface="+mn-lt"/>
        </a:defRPr>
      </a:lvl2pPr>
      <a:lvl3pPr marL="1028700" indent="-228600" algn="l" rtl="0" eaLnBrk="0" fontAlgn="base" hangingPunct="0">
        <a:lnSpc>
          <a:spcPct val="95000"/>
        </a:lnSpc>
        <a:spcBef>
          <a:spcPct val="25000"/>
        </a:spcBef>
        <a:spcAft>
          <a:spcPct val="0"/>
        </a:spcAft>
        <a:buClr>
          <a:schemeClr val="accent1"/>
        </a:buClr>
        <a:buChar char="•"/>
        <a:defRPr sz="2000">
          <a:solidFill>
            <a:schemeClr val="tx1"/>
          </a:solidFill>
          <a:latin typeface="+mn-lt"/>
        </a:defRPr>
      </a:lvl3pPr>
      <a:lvl4pPr marL="1428750" indent="-285750" algn="l" rtl="0" eaLnBrk="0" fontAlgn="base" hangingPunct="0">
        <a:lnSpc>
          <a:spcPct val="95000"/>
        </a:lnSpc>
        <a:spcBef>
          <a:spcPct val="25000"/>
        </a:spcBef>
        <a:spcAft>
          <a:spcPct val="0"/>
        </a:spcAft>
        <a:buClr>
          <a:schemeClr val="accent1"/>
        </a:buClr>
        <a:buChar char="–"/>
        <a:defRPr sz="2000">
          <a:solidFill>
            <a:schemeClr val="tx1"/>
          </a:solidFill>
          <a:latin typeface="+mn-lt"/>
        </a:defRPr>
      </a:lvl4pPr>
      <a:lvl5pPr marL="1771650" indent="-228600" algn="l" rtl="0" eaLnBrk="0" fontAlgn="base" hangingPunct="0">
        <a:lnSpc>
          <a:spcPct val="95000"/>
        </a:lnSpc>
        <a:spcBef>
          <a:spcPct val="25000"/>
        </a:spcBef>
        <a:spcAft>
          <a:spcPct val="0"/>
        </a:spcAft>
        <a:buClr>
          <a:schemeClr val="accent1"/>
        </a:buClr>
        <a:buChar char="•"/>
        <a:defRPr sz="2000">
          <a:solidFill>
            <a:schemeClr val="tx1"/>
          </a:solidFill>
          <a:latin typeface="+mn-lt"/>
        </a:defRPr>
      </a:lvl5pPr>
      <a:lvl6pPr marL="2228850" indent="-228600" algn="l" rtl="0" fontAlgn="base">
        <a:lnSpc>
          <a:spcPct val="95000"/>
        </a:lnSpc>
        <a:spcBef>
          <a:spcPct val="25000"/>
        </a:spcBef>
        <a:spcAft>
          <a:spcPct val="0"/>
        </a:spcAft>
        <a:buClr>
          <a:schemeClr val="accent1"/>
        </a:buClr>
        <a:buChar char="•"/>
        <a:defRPr sz="2000">
          <a:solidFill>
            <a:schemeClr val="tx1"/>
          </a:solidFill>
          <a:latin typeface="+mn-lt"/>
        </a:defRPr>
      </a:lvl6pPr>
      <a:lvl7pPr marL="2686050" indent="-228600" algn="l" rtl="0" fontAlgn="base">
        <a:lnSpc>
          <a:spcPct val="95000"/>
        </a:lnSpc>
        <a:spcBef>
          <a:spcPct val="25000"/>
        </a:spcBef>
        <a:spcAft>
          <a:spcPct val="0"/>
        </a:spcAft>
        <a:buClr>
          <a:schemeClr val="accent1"/>
        </a:buClr>
        <a:buChar char="•"/>
        <a:defRPr sz="2000">
          <a:solidFill>
            <a:schemeClr val="tx1"/>
          </a:solidFill>
          <a:latin typeface="+mn-lt"/>
        </a:defRPr>
      </a:lvl7pPr>
      <a:lvl8pPr marL="3143250" indent="-228600" algn="l" rtl="0" fontAlgn="base">
        <a:lnSpc>
          <a:spcPct val="95000"/>
        </a:lnSpc>
        <a:spcBef>
          <a:spcPct val="25000"/>
        </a:spcBef>
        <a:spcAft>
          <a:spcPct val="0"/>
        </a:spcAft>
        <a:buClr>
          <a:schemeClr val="accent1"/>
        </a:buClr>
        <a:buChar char="•"/>
        <a:defRPr sz="2000">
          <a:solidFill>
            <a:schemeClr val="tx1"/>
          </a:solidFill>
          <a:latin typeface="+mn-lt"/>
        </a:defRPr>
      </a:lvl8pPr>
      <a:lvl9pPr marL="3600450" indent="-228600" algn="l" rtl="0" fontAlgn="base">
        <a:lnSpc>
          <a:spcPct val="95000"/>
        </a:lnSpc>
        <a:spcBef>
          <a:spcPct val="25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Excel_Worksheet3.xlsx"/><Relationship Id="rId13" Type="http://schemas.openxmlformats.org/officeDocument/2006/relationships/oleObject" Target="../embeddings/oleObject4.bin"/><Relationship Id="rId18" Type="http://schemas.openxmlformats.org/officeDocument/2006/relationships/image" Target="../media/image15.emf"/><Relationship Id="rId3" Type="http://schemas.openxmlformats.org/officeDocument/2006/relationships/notesSlide" Target="../notesSlides/notesSlide10.xml"/><Relationship Id="rId21" Type="http://schemas.openxmlformats.org/officeDocument/2006/relationships/image" Target="../media/image16.emf"/><Relationship Id="rId7" Type="http://schemas.openxmlformats.org/officeDocument/2006/relationships/oleObject" Target="../embeddings/oleObject2.bin"/><Relationship Id="rId12" Type="http://schemas.openxmlformats.org/officeDocument/2006/relationships/image" Target="../media/image13.emf"/><Relationship Id="rId17" Type="http://schemas.openxmlformats.org/officeDocument/2006/relationships/package" Target="../embeddings/Microsoft_Excel_Worksheet6.xlsx"/><Relationship Id="rId2" Type="http://schemas.openxmlformats.org/officeDocument/2006/relationships/slideLayout" Target="../slideLayouts/slideLayout14.xml"/><Relationship Id="rId16" Type="http://schemas.openxmlformats.org/officeDocument/2006/relationships/oleObject" Target="../embeddings/oleObject5.bin"/><Relationship Id="rId20" Type="http://schemas.openxmlformats.org/officeDocument/2006/relationships/package" Target="../embeddings/Microsoft_Excel_Worksheet7.xlsx"/><Relationship Id="rId1" Type="http://schemas.openxmlformats.org/officeDocument/2006/relationships/vmlDrawing" Target="../drawings/vmlDrawing1.vml"/><Relationship Id="rId6" Type="http://schemas.openxmlformats.org/officeDocument/2006/relationships/image" Target="../media/image11.emf"/><Relationship Id="rId11" Type="http://schemas.openxmlformats.org/officeDocument/2006/relationships/package" Target="../embeddings/Microsoft_Excel_Worksheet4.xlsx"/><Relationship Id="rId5" Type="http://schemas.openxmlformats.org/officeDocument/2006/relationships/package" Target="../embeddings/Microsoft_Excel_Worksheet2.xlsx"/><Relationship Id="rId15" Type="http://schemas.openxmlformats.org/officeDocument/2006/relationships/image" Target="../media/image14.emf"/><Relationship Id="rId10" Type="http://schemas.openxmlformats.org/officeDocument/2006/relationships/oleObject" Target="../embeddings/oleObject3.bin"/><Relationship Id="rId19"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image" Target="../media/image12.emf"/><Relationship Id="rId14" Type="http://schemas.openxmlformats.org/officeDocument/2006/relationships/package" Target="../embeddings/Microsoft_Excel_Worksheet5.xlsx"/></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package" Target="../embeddings/Microsoft_Excel_Worksheet8.xlsx"/><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Excel_Worksheet10.xlsx"/><Relationship Id="rId3" Type="http://schemas.openxmlformats.org/officeDocument/2006/relationships/notesSlide" Target="../notesSlides/notesSlide12.xml"/><Relationship Id="rId7"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package" Target="../embeddings/Microsoft_Excel_Worksheet9.xlsx"/><Relationship Id="rId4" Type="http://schemas.openxmlformats.org/officeDocument/2006/relationships/oleObject" Target="../embeddings/oleObject8.bin"/><Relationship Id="rId9" Type="http://schemas.openxmlformats.org/officeDocument/2006/relationships/image" Target="../media/image19.emf"/></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Excel_Worksheet12.xlsx"/><Relationship Id="rId3" Type="http://schemas.openxmlformats.org/officeDocument/2006/relationships/notesSlide" Target="../notesSlides/notesSlide13.xml"/><Relationship Id="rId7"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package" Target="../embeddings/Microsoft_Excel_Worksheet11.xlsx"/><Relationship Id="rId4" Type="http://schemas.openxmlformats.org/officeDocument/2006/relationships/oleObject" Target="../embeddings/oleObject10.bin"/><Relationship Id="rId9" Type="http://schemas.openxmlformats.org/officeDocument/2006/relationships/image" Target="../media/image21.emf"/></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Excel_Worksheet14.xlsx"/><Relationship Id="rId3" Type="http://schemas.openxmlformats.org/officeDocument/2006/relationships/notesSlide" Target="../notesSlides/notesSlide14.xml"/><Relationship Id="rId7"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package" Target="../embeddings/Microsoft_Excel_Worksheet13.xlsx"/><Relationship Id="rId4" Type="http://schemas.openxmlformats.org/officeDocument/2006/relationships/oleObject" Target="../embeddings/oleObject12.bin"/><Relationship Id="rId9" Type="http://schemas.openxmlformats.org/officeDocument/2006/relationships/image" Target="../media/image2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96200" cy="457200"/>
          </a:xfrm>
        </p:spPr>
        <p:txBody>
          <a:bodyPr/>
          <a:lstStyle/>
          <a:p>
            <a:pPr algn="ctr"/>
            <a:r>
              <a:rPr lang="en-US" sz="2800" dirty="0" smtClean="0"/>
              <a:t>Andover Senior Mentors</a:t>
            </a:r>
            <a:endParaRPr lang="en-US" sz="2800" dirty="0"/>
          </a:p>
        </p:txBody>
      </p:sp>
      <p:sp>
        <p:nvSpPr>
          <p:cNvPr id="4" name="Slide Number Placeholder 3"/>
          <p:cNvSpPr>
            <a:spLocks noGrp="1"/>
          </p:cNvSpPr>
          <p:nvPr>
            <p:ph type="sldNum" sz="quarter" idx="10"/>
          </p:nvPr>
        </p:nvSpPr>
        <p:spPr/>
        <p:txBody>
          <a:bodyPr/>
          <a:lstStyle/>
          <a:p>
            <a:pPr>
              <a:defRPr/>
            </a:pPr>
            <a:fld id="{91E28321-7276-4BEA-97AC-74ADBB09635C}" type="slidenum">
              <a:rPr lang="en-US" smtClean="0"/>
              <a:pPr>
                <a:defRPr/>
              </a:pPr>
              <a:t>1</a:t>
            </a:fld>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062163" y="2164683"/>
            <a:ext cx="4454525" cy="3327145"/>
          </a:xfrm>
        </p:spPr>
      </p:pic>
    </p:spTree>
    <p:extLst>
      <p:ext uri="{BB962C8B-B14F-4D97-AF65-F5344CB8AC3E}">
        <p14:creationId xmlns:p14="http://schemas.microsoft.com/office/powerpoint/2010/main" val="3776749623"/>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050"/>
          <p:cNvSpPr>
            <a:spLocks noGrp="1" noChangeArrowheads="1"/>
          </p:cNvSpPr>
          <p:nvPr>
            <p:ph type="title"/>
          </p:nvPr>
        </p:nvSpPr>
        <p:spPr>
          <a:xfrm>
            <a:off x="457200" y="200025"/>
            <a:ext cx="8305800" cy="638175"/>
          </a:xfrm>
        </p:spPr>
        <p:txBody>
          <a:bodyPr/>
          <a:lstStyle/>
          <a:p>
            <a:pPr algn="ctr" eaLnBrk="1" hangingPunct="1"/>
            <a:r>
              <a:rPr lang="en-US" sz="2200" b="0" dirty="0" smtClean="0"/>
              <a:t>How Much Will Be Required?</a:t>
            </a:r>
          </a:p>
        </p:txBody>
      </p:sp>
      <p:graphicFrame>
        <p:nvGraphicFramePr>
          <p:cNvPr id="10" name="Object 2048"/>
          <p:cNvGraphicFramePr>
            <a:graphicFrameLocks noGrp="1" noChangeAspect="1"/>
          </p:cNvGraphicFramePr>
          <p:nvPr>
            <p:ph type="chart" idx="1"/>
            <p:extLst>
              <p:ext uri="{D42A27DB-BD31-4B8C-83A1-F6EECF244321}">
                <p14:modId xmlns:p14="http://schemas.microsoft.com/office/powerpoint/2010/main" val="525595539"/>
              </p:ext>
            </p:extLst>
          </p:nvPr>
        </p:nvGraphicFramePr>
        <p:xfrm>
          <a:off x="461957" y="1346200"/>
          <a:ext cx="8228018" cy="3071793"/>
        </p:xfrm>
        <a:graphic>
          <a:graphicData uri="http://schemas.openxmlformats.org/drawingml/2006/chart">
            <c:chart xmlns:c="http://schemas.openxmlformats.org/drawingml/2006/chart" xmlns:r="http://schemas.openxmlformats.org/officeDocument/2006/relationships" r:id="rId3"/>
          </a:graphicData>
        </a:graphic>
      </p:graphicFrame>
      <p:sp>
        <p:nvSpPr>
          <p:cNvPr id="2053" name="Text Box 2052"/>
          <p:cNvSpPr txBox="1">
            <a:spLocks noChangeArrowheads="1"/>
          </p:cNvSpPr>
          <p:nvPr/>
        </p:nvSpPr>
        <p:spPr bwMode="auto">
          <a:xfrm>
            <a:off x="673100" y="1035050"/>
            <a:ext cx="4181475" cy="336550"/>
          </a:xfrm>
          <a:prstGeom prst="rect">
            <a:avLst/>
          </a:prstGeom>
          <a:noFill/>
          <a:ln w="12700">
            <a:noFill/>
            <a:miter lim="800000"/>
            <a:headEnd/>
            <a:tailEnd/>
          </a:ln>
        </p:spPr>
        <p:txBody>
          <a:bodyPr>
            <a:spAutoFit/>
          </a:bodyPr>
          <a:lstStyle/>
          <a:p>
            <a:pPr eaLnBrk="0" hangingPunct="0"/>
            <a:r>
              <a:rPr lang="en-US" sz="1600" b="1">
                <a:latin typeface="Arial" charset="0"/>
              </a:rPr>
              <a:t>If you withdraw this % a year . . . </a:t>
            </a:r>
          </a:p>
        </p:txBody>
      </p:sp>
      <p:sp>
        <p:nvSpPr>
          <p:cNvPr id="2054" name="Text Box 2053"/>
          <p:cNvSpPr txBox="1">
            <a:spLocks noChangeArrowheads="1"/>
          </p:cNvSpPr>
          <p:nvPr/>
        </p:nvSpPr>
        <p:spPr bwMode="auto">
          <a:xfrm>
            <a:off x="5286375" y="2066925"/>
            <a:ext cx="2841625" cy="581025"/>
          </a:xfrm>
          <a:prstGeom prst="rect">
            <a:avLst/>
          </a:prstGeom>
          <a:noFill/>
          <a:ln w="12700">
            <a:noFill/>
            <a:miter lim="800000"/>
            <a:headEnd/>
            <a:tailEnd/>
          </a:ln>
        </p:spPr>
        <p:txBody>
          <a:bodyPr>
            <a:spAutoFit/>
          </a:bodyPr>
          <a:lstStyle/>
          <a:p>
            <a:pPr eaLnBrk="0" hangingPunct="0"/>
            <a:r>
              <a:rPr lang="en-US" sz="1600" b="1">
                <a:latin typeface="Arial" charset="0"/>
              </a:rPr>
              <a:t>Your assets could last this long into retirement</a:t>
            </a:r>
          </a:p>
        </p:txBody>
      </p:sp>
      <p:sp>
        <p:nvSpPr>
          <p:cNvPr id="2055" name="Text Box 2054"/>
          <p:cNvSpPr txBox="1">
            <a:spLocks noChangeArrowheads="1"/>
          </p:cNvSpPr>
          <p:nvPr/>
        </p:nvSpPr>
        <p:spPr bwMode="auto">
          <a:xfrm>
            <a:off x="838201" y="4892040"/>
            <a:ext cx="7851774" cy="830997"/>
          </a:xfrm>
          <a:prstGeom prst="rect">
            <a:avLst/>
          </a:prstGeom>
          <a:noFill/>
          <a:ln w="12700">
            <a:noFill/>
            <a:miter lim="800000"/>
            <a:headEnd/>
            <a:tailEnd/>
          </a:ln>
        </p:spPr>
        <p:txBody>
          <a:bodyPr wrap="square">
            <a:spAutoFit/>
          </a:bodyPr>
          <a:lstStyle/>
          <a:p>
            <a:pPr eaLnBrk="0" hangingPunct="0">
              <a:spcBef>
                <a:spcPct val="20000"/>
              </a:spcBef>
            </a:pPr>
            <a:r>
              <a:rPr lang="en-US" sz="1200" dirty="0">
                <a:latin typeface="Arial" charset="0"/>
              </a:rPr>
              <a:t>Source: Fidelity Investments. Hypothetical value of assets held in an untaxed portfolio of 50% stocks, 40% bonds, and 10% short-term investments and inflation-adjusted withdrawal rates as specified. Average rates of return for stocks, bonds, short-term investments and inflation are based on the risk premium approach. Actual rates of return may be more or less. The chart is for illustrative purposes only and is not indicative of any </a:t>
            </a:r>
            <a:r>
              <a:rPr lang="en-US" sz="1200" dirty="0" smtClean="0">
                <a:latin typeface="Arial" charset="0"/>
              </a:rPr>
              <a:t>investment.</a:t>
            </a:r>
            <a:endParaRPr lang="en-US" sz="1200" b="1" dirty="0">
              <a:solidFill>
                <a:srgbClr val="FF0000"/>
              </a:solidFill>
              <a:latin typeface="Arial" charset="0"/>
            </a:endParaRPr>
          </a:p>
        </p:txBody>
      </p:sp>
      <p:sp>
        <p:nvSpPr>
          <p:cNvPr id="2056" name="Text Box 2055"/>
          <p:cNvSpPr txBox="1">
            <a:spLocks noChangeArrowheads="1"/>
          </p:cNvSpPr>
          <p:nvPr/>
        </p:nvSpPr>
        <p:spPr bwMode="auto">
          <a:xfrm>
            <a:off x="2895600" y="4191000"/>
            <a:ext cx="3209925" cy="304800"/>
          </a:xfrm>
          <a:prstGeom prst="rect">
            <a:avLst/>
          </a:prstGeom>
          <a:noFill/>
          <a:ln w="9525">
            <a:noFill/>
            <a:miter lim="800000"/>
            <a:headEnd/>
            <a:tailEnd/>
          </a:ln>
        </p:spPr>
        <p:txBody>
          <a:bodyPr>
            <a:spAutoFit/>
          </a:bodyPr>
          <a:lstStyle/>
          <a:p>
            <a:pPr algn="ctr" eaLnBrk="0" hangingPunct="0">
              <a:spcBef>
                <a:spcPct val="50000"/>
              </a:spcBef>
            </a:pPr>
            <a:r>
              <a:rPr lang="en-US" sz="1400" b="1">
                <a:latin typeface="Arial" charset="0"/>
              </a:rPr>
              <a:t>Years Portfolio May Last</a:t>
            </a:r>
          </a:p>
        </p:txBody>
      </p:sp>
      <p:sp>
        <p:nvSpPr>
          <p:cNvPr id="2057" name="Text Box 2056"/>
          <p:cNvSpPr txBox="1">
            <a:spLocks noChangeArrowheads="1"/>
          </p:cNvSpPr>
          <p:nvPr/>
        </p:nvSpPr>
        <p:spPr bwMode="auto">
          <a:xfrm rot="-5400000">
            <a:off x="-833438" y="2219325"/>
            <a:ext cx="2520950" cy="517525"/>
          </a:xfrm>
          <a:prstGeom prst="rect">
            <a:avLst/>
          </a:prstGeom>
          <a:noFill/>
          <a:ln w="9525">
            <a:noFill/>
            <a:miter lim="800000"/>
            <a:headEnd/>
            <a:tailEnd/>
          </a:ln>
        </p:spPr>
        <p:txBody>
          <a:bodyPr>
            <a:spAutoFit/>
          </a:bodyPr>
          <a:lstStyle/>
          <a:p>
            <a:pPr algn="ctr" eaLnBrk="0" hangingPunct="0">
              <a:spcBef>
                <a:spcPct val="50000"/>
              </a:spcBef>
            </a:pPr>
            <a:r>
              <a:rPr lang="en-US" sz="1400" b="1" dirty="0">
                <a:latin typeface="Arial" charset="0"/>
              </a:rPr>
              <a:t>Inflation-Adjusted Withdrawal Rate</a:t>
            </a:r>
          </a:p>
        </p:txBody>
      </p:sp>
      <p:sp>
        <p:nvSpPr>
          <p:cNvPr id="2" name="Slide Number Placeholder 1"/>
          <p:cNvSpPr>
            <a:spLocks noGrp="1"/>
          </p:cNvSpPr>
          <p:nvPr>
            <p:ph type="sldNum" sz="quarter" idx="10"/>
          </p:nvPr>
        </p:nvSpPr>
        <p:spPr/>
        <p:txBody>
          <a:bodyPr/>
          <a:lstStyle/>
          <a:p>
            <a:pPr>
              <a:defRPr/>
            </a:pPr>
            <a:fld id="{43B9E275-BC71-4723-A3D8-115B8EDBCCA7}" type="slidenum">
              <a:rPr lang="en-US" smtClean="0"/>
              <a:pPr>
                <a:defRPr/>
              </a:pPr>
              <a:t>10</a:t>
            </a:fld>
            <a:endParaRPr lang="en-US"/>
          </a:p>
        </p:txBody>
      </p:sp>
      <p:sp>
        <p:nvSpPr>
          <p:cNvPr id="3" name="TextBox 2"/>
          <p:cNvSpPr txBox="1"/>
          <p:nvPr/>
        </p:nvSpPr>
        <p:spPr>
          <a:xfrm>
            <a:off x="2057400" y="6019800"/>
            <a:ext cx="4495800" cy="523220"/>
          </a:xfrm>
          <a:prstGeom prst="rect">
            <a:avLst/>
          </a:prstGeom>
          <a:noFill/>
        </p:spPr>
        <p:txBody>
          <a:bodyPr wrap="square" rtlCol="0">
            <a:spAutoFit/>
          </a:bodyPr>
          <a:lstStyle/>
          <a:p>
            <a:endParaRPr lang="en-US" dirty="0"/>
          </a:p>
        </p:txBody>
      </p:sp>
      <p:sp>
        <p:nvSpPr>
          <p:cNvPr id="4" name="TextBox 3"/>
          <p:cNvSpPr txBox="1"/>
          <p:nvPr/>
        </p:nvSpPr>
        <p:spPr>
          <a:xfrm>
            <a:off x="2209800" y="5943600"/>
            <a:ext cx="5029200" cy="738664"/>
          </a:xfrm>
          <a:prstGeom prst="rect">
            <a:avLst/>
          </a:prstGeom>
          <a:noFill/>
        </p:spPr>
        <p:txBody>
          <a:bodyPr wrap="square" rtlCol="0">
            <a:spAutoFit/>
          </a:bodyPr>
          <a:lstStyle/>
          <a:p>
            <a:pPr algn="ctr"/>
            <a:r>
              <a:rPr lang="en-US" sz="1400" b="1" dirty="0">
                <a:latin typeface="Arial" charset="0"/>
              </a:rPr>
              <a:t>8% is the assumed rate of return</a:t>
            </a:r>
            <a:r>
              <a:rPr lang="en-US" sz="1400" dirty="0">
                <a:latin typeface="Arial" charset="0"/>
              </a:rPr>
              <a:t>.  </a:t>
            </a:r>
            <a:endParaRPr lang="en-US" sz="1400" dirty="0" smtClean="0">
              <a:latin typeface="Arial" charset="0"/>
            </a:endParaRPr>
          </a:p>
          <a:p>
            <a:pPr algn="ctr"/>
            <a:r>
              <a:rPr lang="en-US" sz="1400" b="1" dirty="0" smtClean="0">
                <a:solidFill>
                  <a:srgbClr val="FF0000"/>
                </a:solidFill>
                <a:latin typeface="Arial" charset="0"/>
              </a:rPr>
              <a:t>Past </a:t>
            </a:r>
            <a:r>
              <a:rPr lang="en-US" sz="1400" b="1" dirty="0">
                <a:solidFill>
                  <a:srgbClr val="FF0000"/>
                </a:solidFill>
                <a:latin typeface="Arial" charset="0"/>
              </a:rPr>
              <a:t>performance is no guarantee of future results. </a:t>
            </a:r>
          </a:p>
          <a:p>
            <a:pPr algn="ctr"/>
            <a:endParaRPr lang="en-US" sz="1400"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F59ADC6-0342-4472-ABF2-E100233AE1E8}" type="slidenum">
              <a:rPr lang="en-US" smtClean="0"/>
              <a:pPr>
                <a:defRPr/>
              </a:pPr>
              <a:t>11</a:t>
            </a:fld>
            <a:endParaRPr lang="en-US"/>
          </a:p>
        </p:txBody>
      </p:sp>
      <p:sp>
        <p:nvSpPr>
          <p:cNvPr id="4" name="Title 3"/>
          <p:cNvSpPr>
            <a:spLocks noGrp="1"/>
          </p:cNvSpPr>
          <p:nvPr>
            <p:ph type="title"/>
          </p:nvPr>
        </p:nvSpPr>
        <p:spPr>
          <a:xfrm>
            <a:off x="457200" y="297674"/>
            <a:ext cx="8229600" cy="596898"/>
          </a:xfrm>
        </p:spPr>
        <p:txBody>
          <a:bodyPr/>
          <a:lstStyle/>
          <a:p>
            <a:pPr marL="0" indent="0" algn="ctr">
              <a:buNone/>
            </a:pPr>
            <a:r>
              <a:rPr lang="en-US" sz="2400" b="0" dirty="0" smtClean="0"/>
              <a:t>Sample Income-Expense (Budget) Statement</a:t>
            </a:r>
            <a:br>
              <a:rPr lang="en-US" sz="2400" b="0" dirty="0" smtClean="0"/>
            </a:br>
            <a:r>
              <a:rPr lang="en-US" sz="2000" b="0" dirty="0" smtClean="0"/>
              <a:t>Step 1</a:t>
            </a:r>
            <a:endParaRPr lang="en-US" sz="2400" b="0" dirty="0"/>
          </a:p>
        </p:txBody>
      </p:sp>
      <p:sp>
        <p:nvSpPr>
          <p:cNvPr id="8" name="TextBox 7"/>
          <p:cNvSpPr txBox="1"/>
          <p:nvPr/>
        </p:nvSpPr>
        <p:spPr>
          <a:xfrm>
            <a:off x="3810000" y="6443990"/>
            <a:ext cx="2743200" cy="261610"/>
          </a:xfrm>
          <a:prstGeom prst="rect">
            <a:avLst/>
          </a:prstGeom>
          <a:noFill/>
        </p:spPr>
        <p:txBody>
          <a:bodyPr wrap="square" rtlCol="0">
            <a:spAutoFit/>
          </a:bodyPr>
          <a:lstStyle/>
          <a:p>
            <a:r>
              <a:rPr lang="en-US" sz="1100" dirty="0" smtClean="0">
                <a:latin typeface="+mn-lt"/>
              </a:rPr>
              <a:t>Money Mentor Presentation 2020</a:t>
            </a:r>
            <a:endParaRPr lang="en-US" sz="1100" dirty="0">
              <a:latin typeface="+mn-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077578639"/>
              </p:ext>
            </p:extLst>
          </p:nvPr>
        </p:nvGraphicFramePr>
        <p:xfrm>
          <a:off x="6382598" y="4600575"/>
          <a:ext cx="1819275" cy="200025"/>
        </p:xfrm>
        <a:graphic>
          <a:graphicData uri="http://schemas.openxmlformats.org/presentationml/2006/ole">
            <mc:AlternateContent xmlns:mc="http://schemas.openxmlformats.org/markup-compatibility/2006">
              <mc:Choice xmlns:v="urn:schemas-microsoft-com:vml" Requires="v">
                <p:oleObj spid="_x0000_s57860" name="Worksheet" r:id="rId5" imgW="1819429" imgH="200025" progId="Excel.Sheet.12">
                  <p:embed/>
                </p:oleObj>
              </mc:Choice>
              <mc:Fallback>
                <p:oleObj name="Worksheet" r:id="rId5" imgW="1819429" imgH="200025" progId="Excel.Sheet.12">
                  <p:embed/>
                  <p:pic>
                    <p:nvPicPr>
                      <p:cNvPr id="0" name=""/>
                      <p:cNvPicPr/>
                      <p:nvPr/>
                    </p:nvPicPr>
                    <p:blipFill>
                      <a:blip r:embed="rId6"/>
                      <a:stretch>
                        <a:fillRect/>
                      </a:stretch>
                    </p:blipFill>
                    <p:spPr>
                      <a:xfrm>
                        <a:off x="6382598" y="4600575"/>
                        <a:ext cx="1819275" cy="2000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41576189"/>
              </p:ext>
            </p:extLst>
          </p:nvPr>
        </p:nvGraphicFramePr>
        <p:xfrm>
          <a:off x="381000" y="1082675"/>
          <a:ext cx="3779962" cy="1889125"/>
        </p:xfrm>
        <a:graphic>
          <a:graphicData uri="http://schemas.openxmlformats.org/presentationml/2006/ole">
            <mc:AlternateContent xmlns:mc="http://schemas.openxmlformats.org/markup-compatibility/2006">
              <mc:Choice xmlns:v="urn:schemas-microsoft-com:vml" Requires="v">
                <p:oleObj spid="_x0000_s57861" name="Worksheet" r:id="rId8" imgW="4419600" imgH="2209636" progId="Excel.Sheet.12">
                  <p:embed/>
                </p:oleObj>
              </mc:Choice>
              <mc:Fallback>
                <p:oleObj name="Worksheet" r:id="rId8" imgW="4419600" imgH="2209636" progId="Excel.Sheet.12">
                  <p:embed/>
                  <p:pic>
                    <p:nvPicPr>
                      <p:cNvPr id="0" name=""/>
                      <p:cNvPicPr/>
                      <p:nvPr/>
                    </p:nvPicPr>
                    <p:blipFill>
                      <a:blip r:embed="rId9"/>
                      <a:stretch>
                        <a:fillRect/>
                      </a:stretch>
                    </p:blipFill>
                    <p:spPr>
                      <a:xfrm>
                        <a:off x="381000" y="1082675"/>
                        <a:ext cx="3779962" cy="1889125"/>
                      </a:xfrm>
                      <a:prstGeom prst="rect">
                        <a:avLst/>
                      </a:prstGeom>
                    </p:spPr>
                  </p:pic>
                </p:oleObj>
              </mc:Fallback>
            </mc:AlternateContent>
          </a:graphicData>
        </a:graphic>
      </p:graphicFrame>
      <p:sp>
        <p:nvSpPr>
          <p:cNvPr id="7" name="TextBox 6"/>
          <p:cNvSpPr txBox="1"/>
          <p:nvPr/>
        </p:nvSpPr>
        <p:spPr>
          <a:xfrm>
            <a:off x="5572125" y="4800600"/>
            <a:ext cx="2733675" cy="523220"/>
          </a:xfrm>
          <a:prstGeom prst="rect">
            <a:avLst/>
          </a:prstGeom>
          <a:noFill/>
        </p:spPr>
        <p:txBody>
          <a:bodyPr wrap="square" rtlCol="0">
            <a:spAutoFit/>
          </a:bodyPr>
          <a:lstStyle/>
          <a:p>
            <a:endParaRPr lang="en-US" dirty="0"/>
          </a:p>
        </p:txBody>
      </p:sp>
      <p:sp>
        <p:nvSpPr>
          <p:cNvPr id="11" name="TextBox 10"/>
          <p:cNvSpPr txBox="1"/>
          <p:nvPr/>
        </p:nvSpPr>
        <p:spPr>
          <a:xfrm>
            <a:off x="5943600" y="4820186"/>
            <a:ext cx="2362200" cy="338554"/>
          </a:xfrm>
          <a:prstGeom prst="rect">
            <a:avLst/>
          </a:prstGeom>
          <a:noFill/>
        </p:spPr>
        <p:txBody>
          <a:bodyPr wrap="square" rtlCol="0">
            <a:spAutoFit/>
          </a:bodyPr>
          <a:lstStyle/>
          <a:p>
            <a:pPr algn="ctr"/>
            <a:r>
              <a:rPr lang="en-US" sz="1600" b="1" dirty="0" smtClean="0">
                <a:solidFill>
                  <a:srgbClr val="FF0000"/>
                </a:solidFill>
              </a:rPr>
              <a:t>Source: www.SSA.gov</a:t>
            </a:r>
            <a:endParaRPr lang="en-US" sz="1600" b="1" dirty="0">
              <a:solidFill>
                <a:srgbClr val="FF0000"/>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800903580"/>
              </p:ext>
            </p:extLst>
          </p:nvPr>
        </p:nvGraphicFramePr>
        <p:xfrm>
          <a:off x="5572125" y="5119037"/>
          <a:ext cx="3114675" cy="976963"/>
        </p:xfrm>
        <a:graphic>
          <a:graphicData uri="http://schemas.openxmlformats.org/presentationml/2006/ole">
            <mc:AlternateContent xmlns:mc="http://schemas.openxmlformats.org/markup-compatibility/2006">
              <mc:Choice xmlns:v="urn:schemas-microsoft-com:vml" Requires="v">
                <p:oleObj spid="_x0000_s57862" name="Worksheet" r:id="rId11" imgW="3067235" imgH="962189" progId="Excel.Sheet.12">
                  <p:embed/>
                </p:oleObj>
              </mc:Choice>
              <mc:Fallback>
                <p:oleObj name="Worksheet" r:id="rId11" imgW="3067235" imgH="962189" progId="Excel.Sheet.12">
                  <p:embed/>
                  <p:pic>
                    <p:nvPicPr>
                      <p:cNvPr id="0" name=""/>
                      <p:cNvPicPr/>
                      <p:nvPr/>
                    </p:nvPicPr>
                    <p:blipFill>
                      <a:blip r:embed="rId12"/>
                      <a:stretch>
                        <a:fillRect/>
                      </a:stretch>
                    </p:blipFill>
                    <p:spPr>
                      <a:xfrm>
                        <a:off x="5572125" y="5119037"/>
                        <a:ext cx="3114675" cy="97696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569391112"/>
              </p:ext>
            </p:extLst>
          </p:nvPr>
        </p:nvGraphicFramePr>
        <p:xfrm>
          <a:off x="330253" y="3083964"/>
          <a:ext cx="3071020" cy="3451435"/>
        </p:xfrm>
        <a:graphic>
          <a:graphicData uri="http://schemas.openxmlformats.org/presentationml/2006/ole">
            <mc:AlternateContent xmlns:mc="http://schemas.openxmlformats.org/markup-compatibility/2006">
              <mc:Choice xmlns:v="urn:schemas-microsoft-com:vml" Requires="v">
                <p:oleObj spid="_x0000_s57863" name="Worksheet" r:id="rId14" imgW="3333565" imgH="3905414" progId="Excel.Sheet.12">
                  <p:embed/>
                </p:oleObj>
              </mc:Choice>
              <mc:Fallback>
                <p:oleObj name="Worksheet" r:id="rId14" imgW="3333565" imgH="3905414" progId="Excel.Sheet.12">
                  <p:embed/>
                  <p:pic>
                    <p:nvPicPr>
                      <p:cNvPr id="0" name=""/>
                      <p:cNvPicPr/>
                      <p:nvPr/>
                    </p:nvPicPr>
                    <p:blipFill>
                      <a:blip r:embed="rId15"/>
                      <a:stretch>
                        <a:fillRect/>
                      </a:stretch>
                    </p:blipFill>
                    <p:spPr>
                      <a:xfrm>
                        <a:off x="330253" y="3083964"/>
                        <a:ext cx="3071020" cy="3451435"/>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645375651"/>
              </p:ext>
            </p:extLst>
          </p:nvPr>
        </p:nvGraphicFramePr>
        <p:xfrm>
          <a:off x="3657600" y="5170170"/>
          <a:ext cx="1460292" cy="533400"/>
        </p:xfrm>
        <a:graphic>
          <a:graphicData uri="http://schemas.openxmlformats.org/presentationml/2006/ole">
            <mc:AlternateContent xmlns:mc="http://schemas.openxmlformats.org/markup-compatibility/2006">
              <mc:Choice xmlns:v="urn:schemas-microsoft-com:vml" Requires="v">
                <p:oleObj spid="_x0000_s57864" name="Worksheet" r:id="rId17" imgW="1590583" imgH="580861" progId="Excel.Sheet.12">
                  <p:embed/>
                </p:oleObj>
              </mc:Choice>
              <mc:Fallback>
                <p:oleObj name="Worksheet" r:id="rId17" imgW="1590583" imgH="580861" progId="Excel.Sheet.12">
                  <p:embed/>
                  <p:pic>
                    <p:nvPicPr>
                      <p:cNvPr id="0" name=""/>
                      <p:cNvPicPr/>
                      <p:nvPr/>
                    </p:nvPicPr>
                    <p:blipFill>
                      <a:blip r:embed="rId18"/>
                      <a:stretch>
                        <a:fillRect/>
                      </a:stretch>
                    </p:blipFill>
                    <p:spPr>
                      <a:xfrm>
                        <a:off x="3657600" y="5170170"/>
                        <a:ext cx="1460292" cy="5334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626019495"/>
              </p:ext>
            </p:extLst>
          </p:nvPr>
        </p:nvGraphicFramePr>
        <p:xfrm>
          <a:off x="5568478" y="1123950"/>
          <a:ext cx="2970685" cy="3457575"/>
        </p:xfrm>
        <a:graphic>
          <a:graphicData uri="http://schemas.openxmlformats.org/presentationml/2006/ole">
            <mc:AlternateContent xmlns:mc="http://schemas.openxmlformats.org/markup-compatibility/2006">
              <mc:Choice xmlns:v="urn:schemas-microsoft-com:vml" Requires="v">
                <p:oleObj spid="_x0000_s57865" name="Worksheet" r:id="rId20" imgW="3200400" imgH="3724111" progId="Excel.Sheet.12">
                  <p:embed/>
                </p:oleObj>
              </mc:Choice>
              <mc:Fallback>
                <p:oleObj name="Worksheet" r:id="rId20" imgW="3200400" imgH="3724111" progId="Excel.Sheet.12">
                  <p:embed/>
                  <p:pic>
                    <p:nvPicPr>
                      <p:cNvPr id="0" name=""/>
                      <p:cNvPicPr/>
                      <p:nvPr/>
                    </p:nvPicPr>
                    <p:blipFill>
                      <a:blip r:embed="rId21"/>
                      <a:stretch>
                        <a:fillRect/>
                      </a:stretch>
                    </p:blipFill>
                    <p:spPr>
                      <a:xfrm>
                        <a:off x="5568478" y="1123950"/>
                        <a:ext cx="2970685" cy="3457575"/>
                      </a:xfrm>
                      <a:prstGeom prst="rect">
                        <a:avLst/>
                      </a:prstGeom>
                    </p:spPr>
                  </p:pic>
                </p:oleObj>
              </mc:Fallback>
            </mc:AlternateContent>
          </a:graphicData>
        </a:graphic>
      </p:graphicFrame>
    </p:spTree>
    <p:extLst>
      <p:ext uri="{BB962C8B-B14F-4D97-AF65-F5344CB8AC3E}">
        <p14:creationId xmlns:p14="http://schemas.microsoft.com/office/powerpoint/2010/main" val="3117537450"/>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F59ADC6-0342-4472-ABF2-E100233AE1E8}" type="slidenum">
              <a:rPr lang="en-US" smtClean="0"/>
              <a:pPr>
                <a:defRPr/>
              </a:pPr>
              <a:t>12</a:t>
            </a:fld>
            <a:endParaRPr lang="en-US"/>
          </a:p>
        </p:txBody>
      </p:sp>
      <p:sp>
        <p:nvSpPr>
          <p:cNvPr id="4" name="Title 3"/>
          <p:cNvSpPr>
            <a:spLocks noGrp="1"/>
          </p:cNvSpPr>
          <p:nvPr>
            <p:ph type="title"/>
          </p:nvPr>
        </p:nvSpPr>
        <p:spPr>
          <a:xfrm>
            <a:off x="761999" y="304800"/>
            <a:ext cx="7464683" cy="667372"/>
          </a:xfrm>
        </p:spPr>
        <p:txBody>
          <a:bodyPr/>
          <a:lstStyle/>
          <a:p>
            <a:pPr marL="0" indent="0" algn="ctr">
              <a:buNone/>
            </a:pPr>
            <a:r>
              <a:rPr lang="en-US" sz="2400" b="0" dirty="0" smtClean="0"/>
              <a:t>Asset Inventory</a:t>
            </a:r>
            <a:br>
              <a:rPr lang="en-US" sz="2400" b="0" dirty="0" smtClean="0"/>
            </a:br>
            <a:r>
              <a:rPr lang="en-US" sz="2000" b="0" dirty="0" smtClean="0"/>
              <a:t>Step 2</a:t>
            </a:r>
            <a:endParaRPr lang="en-US" sz="2400" b="0" dirty="0"/>
          </a:p>
        </p:txBody>
      </p:sp>
      <p:sp>
        <p:nvSpPr>
          <p:cNvPr id="6" name="TextBox 5"/>
          <p:cNvSpPr txBox="1"/>
          <p:nvPr/>
        </p:nvSpPr>
        <p:spPr>
          <a:xfrm>
            <a:off x="5486400" y="6324600"/>
            <a:ext cx="2743200" cy="261610"/>
          </a:xfrm>
          <a:prstGeom prst="rect">
            <a:avLst/>
          </a:prstGeom>
          <a:noFill/>
        </p:spPr>
        <p:txBody>
          <a:bodyPr wrap="square" rtlCol="0">
            <a:spAutoFit/>
          </a:bodyPr>
          <a:lstStyle/>
          <a:p>
            <a:r>
              <a:rPr lang="en-US" sz="1100" dirty="0" smtClean="0">
                <a:latin typeface="+mn-lt"/>
              </a:rPr>
              <a:t>Money Mentor Presentation 2020</a:t>
            </a:r>
            <a:endParaRPr lang="en-US" sz="1100" dirty="0">
              <a:latin typeface="+mn-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39187357"/>
              </p:ext>
            </p:extLst>
          </p:nvPr>
        </p:nvGraphicFramePr>
        <p:xfrm>
          <a:off x="1308227" y="1123950"/>
          <a:ext cx="6567542" cy="5124450"/>
        </p:xfrm>
        <a:graphic>
          <a:graphicData uri="http://schemas.openxmlformats.org/presentationml/2006/ole">
            <mc:AlternateContent xmlns:mc="http://schemas.openxmlformats.org/markup-compatibility/2006">
              <mc:Choice xmlns:v="urn:schemas-microsoft-com:vml" Requires="v">
                <p:oleObj spid="_x0000_s56405" name="Worksheet" r:id="rId5" imgW="6372194" imgH="4972050" progId="Excel.Sheet.12">
                  <p:embed/>
                </p:oleObj>
              </mc:Choice>
              <mc:Fallback>
                <p:oleObj name="Worksheet" r:id="rId5" imgW="6372194" imgH="4972050" progId="Excel.Sheet.12">
                  <p:embed/>
                  <p:pic>
                    <p:nvPicPr>
                      <p:cNvPr id="0" name=""/>
                      <p:cNvPicPr/>
                      <p:nvPr/>
                    </p:nvPicPr>
                    <p:blipFill>
                      <a:blip r:embed="rId6"/>
                      <a:stretch>
                        <a:fillRect/>
                      </a:stretch>
                    </p:blipFill>
                    <p:spPr>
                      <a:xfrm>
                        <a:off x="1308227" y="1123950"/>
                        <a:ext cx="6567542" cy="5124450"/>
                      </a:xfrm>
                      <a:prstGeom prst="rect">
                        <a:avLst/>
                      </a:prstGeom>
                    </p:spPr>
                  </p:pic>
                </p:oleObj>
              </mc:Fallback>
            </mc:AlternateContent>
          </a:graphicData>
        </a:graphic>
      </p:graphicFrame>
    </p:spTree>
    <p:extLst>
      <p:ext uri="{BB962C8B-B14F-4D97-AF65-F5344CB8AC3E}">
        <p14:creationId xmlns:p14="http://schemas.microsoft.com/office/powerpoint/2010/main" val="1348181805"/>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a:xfrm>
            <a:off x="304800" y="216634"/>
            <a:ext cx="8359434" cy="726341"/>
          </a:xfrm>
        </p:spPr>
        <p:txBody>
          <a:bodyPr/>
          <a:lstStyle/>
          <a:p>
            <a:pPr marL="0" indent="0" algn="ctr">
              <a:buNone/>
            </a:pPr>
            <a:r>
              <a:rPr lang="en-US" sz="2400" b="0" dirty="0" smtClean="0"/>
              <a:t>Accumulate </a:t>
            </a:r>
            <a:r>
              <a:rPr lang="en-US" sz="2400" dirty="0" smtClean="0"/>
              <a:t>Investment Assets</a:t>
            </a:r>
            <a:br>
              <a:rPr lang="en-US" sz="2400" dirty="0" smtClean="0"/>
            </a:br>
            <a:r>
              <a:rPr lang="en-US" sz="2000" dirty="0" smtClean="0"/>
              <a:t>Step 2a</a:t>
            </a:r>
            <a:endParaRPr lang="en-US" sz="2400" b="0" dirty="0" smtClean="0">
              <a:solidFill>
                <a:srgbClr val="993300"/>
              </a:solidFill>
            </a:endParaRPr>
          </a:p>
        </p:txBody>
      </p:sp>
      <p:sp>
        <p:nvSpPr>
          <p:cNvPr id="9" name="TextBox 8"/>
          <p:cNvSpPr txBox="1"/>
          <p:nvPr/>
        </p:nvSpPr>
        <p:spPr>
          <a:xfrm>
            <a:off x="1143000" y="5612993"/>
            <a:ext cx="6636432" cy="1169551"/>
          </a:xfrm>
          <a:prstGeom prst="rect">
            <a:avLst/>
          </a:prstGeom>
          <a:noFill/>
        </p:spPr>
        <p:txBody>
          <a:bodyPr wrap="square" rtlCol="0">
            <a:spAutoFit/>
          </a:bodyPr>
          <a:lstStyle/>
          <a:p>
            <a:pPr marL="228600" indent="-228600">
              <a:buFont typeface="Arial" panose="020B0604020202020204" pitchFamily="34" charset="0"/>
              <a:buChar char="•"/>
            </a:pPr>
            <a:r>
              <a:rPr lang="en-US" sz="1400" dirty="0" smtClean="0"/>
              <a:t>Accumulation Portfolios have a Moderate Allocation (30% Cash-Bonds and 70% Stocks)</a:t>
            </a:r>
          </a:p>
          <a:p>
            <a:pPr marL="685800" lvl="1" indent="-228600">
              <a:buFont typeface="Arial" panose="020B0604020202020204" pitchFamily="34" charset="0"/>
              <a:buChar char="•"/>
            </a:pPr>
            <a:r>
              <a:rPr lang="en-US" sz="1400" dirty="0" smtClean="0"/>
              <a:t>Generate a 6.0% annualized return</a:t>
            </a:r>
          </a:p>
          <a:p>
            <a:pPr marL="685800" lvl="1" indent="-228600">
              <a:buFont typeface="Arial" panose="020B0604020202020204" pitchFamily="34" charset="0"/>
              <a:buChar char="•"/>
            </a:pPr>
            <a:r>
              <a:rPr lang="en-US" sz="1400" dirty="0" smtClean="0"/>
              <a:t>Have a downside loss of -15.7% or 70% of the Large-Cap Stock return</a:t>
            </a:r>
          </a:p>
          <a:p>
            <a:pPr marL="228600" indent="-228600">
              <a:buFont typeface="Arial" panose="020B0604020202020204" pitchFamily="34" charset="0"/>
              <a:buChar char="•"/>
            </a:pPr>
            <a:r>
              <a:rPr lang="en-US" sz="1400" dirty="0" smtClean="0"/>
              <a:t>Retirement Contribution is 10% of salary plus a 50% Employer Match</a:t>
            </a:r>
          </a:p>
          <a:p>
            <a:pPr marL="228600" indent="-228600">
              <a:buFont typeface="Arial" panose="020B0604020202020204" pitchFamily="34" charset="0"/>
              <a:buChar char="•"/>
            </a:pPr>
            <a:r>
              <a:rPr lang="en-US" sz="1400" dirty="0" smtClean="0"/>
              <a:t>Retirement Balance more than doubles in 10 years</a:t>
            </a:r>
          </a:p>
        </p:txBody>
      </p:sp>
      <p:sp>
        <p:nvSpPr>
          <p:cNvPr id="2" name="Slide Number Placeholder 1"/>
          <p:cNvSpPr>
            <a:spLocks noGrp="1"/>
          </p:cNvSpPr>
          <p:nvPr>
            <p:ph type="sldNum" sz="quarter" idx="10"/>
          </p:nvPr>
        </p:nvSpPr>
        <p:spPr>
          <a:xfrm>
            <a:off x="6565900" y="6315075"/>
            <a:ext cx="2133600" cy="476250"/>
          </a:xfrm>
        </p:spPr>
        <p:txBody>
          <a:bodyPr/>
          <a:lstStyle/>
          <a:p>
            <a:pPr>
              <a:defRPr/>
            </a:pPr>
            <a:fld id="{0F59ADC6-0342-4472-ABF2-E100233AE1E8}" type="slidenum">
              <a:rPr lang="en-US" smtClean="0"/>
              <a:pPr>
                <a:defRPr/>
              </a:pPr>
              <a:t>13</a:t>
            </a:fld>
            <a:endParaRPr lang="en-US" dirty="0"/>
          </a:p>
        </p:txBody>
      </p:sp>
      <p:sp>
        <p:nvSpPr>
          <p:cNvPr id="10" name="TextBox 9"/>
          <p:cNvSpPr txBox="1"/>
          <p:nvPr/>
        </p:nvSpPr>
        <p:spPr>
          <a:xfrm>
            <a:off x="5910580" y="6367790"/>
            <a:ext cx="2743200" cy="261610"/>
          </a:xfrm>
          <a:prstGeom prst="rect">
            <a:avLst/>
          </a:prstGeom>
          <a:noFill/>
        </p:spPr>
        <p:txBody>
          <a:bodyPr wrap="square" rtlCol="0">
            <a:spAutoFit/>
          </a:bodyPr>
          <a:lstStyle/>
          <a:p>
            <a:r>
              <a:rPr lang="en-US" sz="1100" dirty="0" smtClean="0">
                <a:latin typeface="+mn-lt"/>
              </a:rPr>
              <a:t>Money Mentor Presentation 2020</a:t>
            </a:r>
            <a:endParaRPr lang="en-US" sz="1100" dirty="0">
              <a:latin typeface="+mn-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779252588"/>
              </p:ext>
            </p:extLst>
          </p:nvPr>
        </p:nvGraphicFramePr>
        <p:xfrm>
          <a:off x="762000" y="1045309"/>
          <a:ext cx="7152126" cy="1545491"/>
        </p:xfrm>
        <a:graphic>
          <a:graphicData uri="http://schemas.openxmlformats.org/presentationml/2006/ole">
            <mc:AlternateContent xmlns:mc="http://schemas.openxmlformats.org/markup-compatibility/2006">
              <mc:Choice xmlns:v="urn:schemas-microsoft-com:vml" Requires="v">
                <p:oleObj spid="_x0000_s55398" name="Worksheet" r:id="rId5" imgW="6038788" imgH="1305089" progId="Excel.Sheet.12">
                  <p:embed/>
                </p:oleObj>
              </mc:Choice>
              <mc:Fallback>
                <p:oleObj name="Worksheet" r:id="rId5" imgW="6038788" imgH="1305089" progId="Excel.Sheet.12">
                  <p:embed/>
                  <p:pic>
                    <p:nvPicPr>
                      <p:cNvPr id="0" name=""/>
                      <p:cNvPicPr/>
                      <p:nvPr/>
                    </p:nvPicPr>
                    <p:blipFill>
                      <a:blip r:embed="rId6"/>
                      <a:stretch>
                        <a:fillRect/>
                      </a:stretch>
                    </p:blipFill>
                    <p:spPr>
                      <a:xfrm>
                        <a:off x="762000" y="1045309"/>
                        <a:ext cx="7152126" cy="154549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7926620"/>
              </p:ext>
            </p:extLst>
          </p:nvPr>
        </p:nvGraphicFramePr>
        <p:xfrm>
          <a:off x="160338" y="2693134"/>
          <a:ext cx="8580050" cy="2793266"/>
        </p:xfrm>
        <a:graphic>
          <a:graphicData uri="http://schemas.openxmlformats.org/presentationml/2006/ole">
            <mc:AlternateContent xmlns:mc="http://schemas.openxmlformats.org/markup-compatibility/2006">
              <mc:Choice xmlns:v="urn:schemas-microsoft-com:vml" Requires="v">
                <p:oleObj spid="_x0000_s55399" name="Worksheet" r:id="rId8" imgW="6962559" imgH="2266786" progId="Excel.Sheet.12">
                  <p:embed/>
                </p:oleObj>
              </mc:Choice>
              <mc:Fallback>
                <p:oleObj name="Worksheet" r:id="rId8" imgW="6962559" imgH="2266786" progId="Excel.Sheet.12">
                  <p:embed/>
                  <p:pic>
                    <p:nvPicPr>
                      <p:cNvPr id="0" name=""/>
                      <p:cNvPicPr/>
                      <p:nvPr/>
                    </p:nvPicPr>
                    <p:blipFill>
                      <a:blip r:embed="rId9"/>
                      <a:stretch>
                        <a:fillRect/>
                      </a:stretch>
                    </p:blipFill>
                    <p:spPr>
                      <a:xfrm>
                        <a:off x="160338" y="2693134"/>
                        <a:ext cx="8580050" cy="2793266"/>
                      </a:xfrm>
                      <a:prstGeom prst="rect">
                        <a:avLst/>
                      </a:prstGeom>
                    </p:spPr>
                  </p:pic>
                </p:oleObj>
              </mc:Fallback>
            </mc:AlternateContent>
          </a:graphicData>
        </a:graphic>
      </p:graphicFrame>
    </p:spTree>
    <p:extLst>
      <p:ext uri="{BB962C8B-B14F-4D97-AF65-F5344CB8AC3E}">
        <p14:creationId xmlns:p14="http://schemas.microsoft.com/office/powerpoint/2010/main" val="3208972021"/>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F59ADC6-0342-4472-ABF2-E100233AE1E8}" type="slidenum">
              <a:rPr lang="en-US" smtClean="0"/>
              <a:pPr>
                <a:defRPr/>
              </a:pPr>
              <a:t>14</a:t>
            </a:fld>
            <a:endParaRPr lang="en-US"/>
          </a:p>
        </p:txBody>
      </p:sp>
      <p:sp>
        <p:nvSpPr>
          <p:cNvPr id="4" name="Title 3"/>
          <p:cNvSpPr>
            <a:spLocks noGrp="1"/>
          </p:cNvSpPr>
          <p:nvPr>
            <p:ph type="title"/>
          </p:nvPr>
        </p:nvSpPr>
        <p:spPr>
          <a:xfrm>
            <a:off x="298133" y="308759"/>
            <a:ext cx="8534400" cy="790575"/>
          </a:xfrm>
        </p:spPr>
        <p:txBody>
          <a:bodyPr/>
          <a:lstStyle/>
          <a:p>
            <a:pPr marL="0" indent="0" algn="ctr">
              <a:buNone/>
            </a:pPr>
            <a:r>
              <a:rPr lang="en-US" sz="2800" b="0" dirty="0" smtClean="0"/>
              <a:t>Withdraw Investment Assets During Retirement</a:t>
            </a:r>
            <a:r>
              <a:rPr lang="en-US" sz="2800" b="0" dirty="0"/>
              <a:t/>
            </a:r>
            <a:br>
              <a:rPr lang="en-US" sz="2800" b="0" dirty="0"/>
            </a:br>
            <a:r>
              <a:rPr lang="en-US" sz="2000" b="0" dirty="0" smtClean="0"/>
              <a:t>Retire Age 67 - Taxable IRA Account: Essential Expenses Only</a:t>
            </a:r>
            <a:endParaRPr lang="en-US" sz="2000" b="0" dirty="0"/>
          </a:p>
        </p:txBody>
      </p:sp>
      <p:sp>
        <p:nvSpPr>
          <p:cNvPr id="6" name="TextBox 5"/>
          <p:cNvSpPr txBox="1"/>
          <p:nvPr/>
        </p:nvSpPr>
        <p:spPr>
          <a:xfrm>
            <a:off x="609600" y="5334000"/>
            <a:ext cx="7789355" cy="1384995"/>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t>Withdrawal portfolio is a conservative “Balanced” Portfolio with a starting value of $401,566, earning 5.0% annually.</a:t>
            </a:r>
          </a:p>
          <a:p>
            <a:pPr marL="171450" indent="-171450">
              <a:buFont typeface="Arial" panose="020B0604020202020204" pitchFamily="34" charset="0"/>
              <a:buChar char="•"/>
            </a:pPr>
            <a:r>
              <a:rPr lang="en-US" sz="1400" dirty="0" smtClean="0"/>
              <a:t>The Balanced Portfolio has a downside loss of -9.6% for every -23% correction in Large Company stocks.</a:t>
            </a:r>
          </a:p>
          <a:p>
            <a:pPr marL="171450" indent="-171450">
              <a:buFont typeface="Arial" panose="020B0604020202020204" pitchFamily="34" charset="0"/>
              <a:buChar char="•"/>
            </a:pPr>
            <a:r>
              <a:rPr lang="en-US" sz="1400" dirty="0"/>
              <a:t>Social Security benefits are </a:t>
            </a:r>
            <a:r>
              <a:rPr lang="en-US" sz="1400" dirty="0" smtClean="0"/>
              <a:t>65% </a:t>
            </a:r>
            <a:r>
              <a:rPr lang="en-US" sz="1400" dirty="0"/>
              <a:t>of retirement expenses.  There is no pension or part-time salary</a:t>
            </a:r>
            <a:r>
              <a:rPr lang="en-US" sz="1400" dirty="0" smtClean="0"/>
              <a:t>.</a:t>
            </a:r>
          </a:p>
          <a:p>
            <a:pPr marL="171450" indent="-171450">
              <a:buFont typeface="Arial" panose="020B0604020202020204" pitchFamily="34" charset="0"/>
              <a:buChar char="•"/>
            </a:pPr>
            <a:r>
              <a:rPr lang="en-US" sz="1400" dirty="0" smtClean="0"/>
              <a:t>Discretionary Spending is assumed to be Zero.</a:t>
            </a:r>
          </a:p>
          <a:p>
            <a:pPr marL="171450" indent="-171450">
              <a:buFont typeface="Arial" panose="020B0604020202020204" pitchFamily="34" charset="0"/>
              <a:buChar char="•"/>
            </a:pPr>
            <a:r>
              <a:rPr lang="en-US" sz="1400" dirty="0" smtClean="0"/>
              <a:t>Long-Term Care or Out-of-Pocket Medical Expenses are assumed to be Zero.</a:t>
            </a:r>
          </a:p>
          <a:p>
            <a:pPr marL="171450" indent="-171450">
              <a:buFont typeface="Arial" panose="020B0604020202020204" pitchFamily="34" charset="0"/>
              <a:buChar char="•"/>
            </a:pPr>
            <a:r>
              <a:rPr lang="en-US" sz="1400" dirty="0" smtClean="0"/>
              <a:t>With a 12.2% Withdrawal Rate, Investment Balances turn negative in </a:t>
            </a:r>
            <a:r>
              <a:rPr lang="en-US" sz="1400" dirty="0"/>
              <a:t>8</a:t>
            </a:r>
            <a:r>
              <a:rPr lang="en-US" sz="1400" dirty="0" smtClean="0"/>
              <a:t> years.</a:t>
            </a:r>
            <a:endParaRPr lang="en-US" sz="1400" dirty="0"/>
          </a:p>
        </p:txBody>
      </p:sp>
      <p:graphicFrame>
        <p:nvGraphicFramePr>
          <p:cNvPr id="2" name="Object 1"/>
          <p:cNvGraphicFramePr>
            <a:graphicFrameLocks noChangeAspect="1"/>
          </p:cNvGraphicFramePr>
          <p:nvPr>
            <p:extLst>
              <p:ext uri="{D42A27DB-BD31-4B8C-83A1-F6EECF244321}">
                <p14:modId xmlns:p14="http://schemas.microsoft.com/office/powerpoint/2010/main" val="3075948175"/>
              </p:ext>
            </p:extLst>
          </p:nvPr>
        </p:nvGraphicFramePr>
        <p:xfrm>
          <a:off x="1107241" y="1089958"/>
          <a:ext cx="6588959" cy="2034242"/>
        </p:xfrm>
        <a:graphic>
          <a:graphicData uri="http://schemas.openxmlformats.org/presentationml/2006/ole">
            <mc:AlternateContent xmlns:mc="http://schemas.openxmlformats.org/markup-compatibility/2006">
              <mc:Choice xmlns:v="urn:schemas-microsoft-com:vml" Requires="v">
                <p:oleObj spid="_x0000_s58469" name="Worksheet" r:id="rId5" imgW="5696012" imgH="1952461" progId="Excel.Sheet.12">
                  <p:embed/>
                </p:oleObj>
              </mc:Choice>
              <mc:Fallback>
                <p:oleObj name="Worksheet" r:id="rId5" imgW="5696012" imgH="1952461" progId="Excel.Sheet.12">
                  <p:embed/>
                  <p:pic>
                    <p:nvPicPr>
                      <p:cNvPr id="0" name=""/>
                      <p:cNvPicPr/>
                      <p:nvPr/>
                    </p:nvPicPr>
                    <p:blipFill>
                      <a:blip r:embed="rId6"/>
                      <a:stretch>
                        <a:fillRect/>
                      </a:stretch>
                    </p:blipFill>
                    <p:spPr>
                      <a:xfrm>
                        <a:off x="1107241" y="1089958"/>
                        <a:ext cx="6588959" cy="203424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59692706"/>
              </p:ext>
            </p:extLst>
          </p:nvPr>
        </p:nvGraphicFramePr>
        <p:xfrm>
          <a:off x="431342" y="3200400"/>
          <a:ext cx="8145869" cy="2057400"/>
        </p:xfrm>
        <a:graphic>
          <a:graphicData uri="http://schemas.openxmlformats.org/presentationml/2006/ole">
            <mc:AlternateContent xmlns:mc="http://schemas.openxmlformats.org/markup-compatibility/2006">
              <mc:Choice xmlns:v="urn:schemas-microsoft-com:vml" Requires="v">
                <p:oleObj spid="_x0000_s58470" name="Worksheet" r:id="rId8" imgW="6486617" imgH="1638136" progId="Excel.Sheet.12">
                  <p:embed/>
                </p:oleObj>
              </mc:Choice>
              <mc:Fallback>
                <p:oleObj name="Worksheet" r:id="rId8" imgW="6486617" imgH="1638136" progId="Excel.Sheet.12">
                  <p:embed/>
                  <p:pic>
                    <p:nvPicPr>
                      <p:cNvPr id="0" name=""/>
                      <p:cNvPicPr/>
                      <p:nvPr/>
                    </p:nvPicPr>
                    <p:blipFill>
                      <a:blip r:embed="rId9"/>
                      <a:stretch>
                        <a:fillRect/>
                      </a:stretch>
                    </p:blipFill>
                    <p:spPr>
                      <a:xfrm>
                        <a:off x="431342" y="3200400"/>
                        <a:ext cx="8145869" cy="2057400"/>
                      </a:xfrm>
                      <a:prstGeom prst="rect">
                        <a:avLst/>
                      </a:prstGeom>
                    </p:spPr>
                  </p:pic>
                </p:oleObj>
              </mc:Fallback>
            </mc:AlternateContent>
          </a:graphicData>
        </a:graphic>
      </p:graphicFrame>
    </p:spTree>
    <p:extLst>
      <p:ext uri="{BB962C8B-B14F-4D97-AF65-F5344CB8AC3E}">
        <p14:creationId xmlns:p14="http://schemas.microsoft.com/office/powerpoint/2010/main" val="60627568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0F59ADC6-0342-4472-ABF2-E100233AE1E8}" type="slidenum">
              <a:rPr lang="en-US" smtClean="0"/>
              <a:pPr>
                <a:defRPr/>
              </a:pPr>
              <a:t>15</a:t>
            </a:fld>
            <a:endParaRPr lang="en-US"/>
          </a:p>
        </p:txBody>
      </p:sp>
      <p:sp>
        <p:nvSpPr>
          <p:cNvPr id="4" name="Title 3"/>
          <p:cNvSpPr>
            <a:spLocks noGrp="1"/>
          </p:cNvSpPr>
          <p:nvPr>
            <p:ph type="title"/>
          </p:nvPr>
        </p:nvSpPr>
        <p:spPr>
          <a:xfrm>
            <a:off x="457200" y="200025"/>
            <a:ext cx="7666038" cy="790575"/>
          </a:xfrm>
        </p:spPr>
        <p:txBody>
          <a:bodyPr/>
          <a:lstStyle/>
          <a:p>
            <a:pPr marL="0" indent="0" algn="ctr">
              <a:buNone/>
            </a:pPr>
            <a:r>
              <a:rPr lang="en-US" sz="2800" b="0" dirty="0"/>
              <a:t>Sample Withdrawal Scenario</a:t>
            </a:r>
            <a:r>
              <a:rPr lang="en-US" sz="3200" b="0" dirty="0"/>
              <a:t/>
            </a:r>
            <a:br>
              <a:rPr lang="en-US" sz="3200" b="0" dirty="0"/>
            </a:br>
            <a:r>
              <a:rPr lang="en-US" sz="2000" b="0" dirty="0"/>
              <a:t>Retire Age </a:t>
            </a:r>
            <a:r>
              <a:rPr lang="en-US" sz="2000" b="0" dirty="0" smtClean="0"/>
              <a:t>70 </a:t>
            </a:r>
            <a:r>
              <a:rPr lang="en-US" sz="2000" b="0" dirty="0"/>
              <a:t>- </a:t>
            </a:r>
            <a:r>
              <a:rPr lang="en-US" sz="2000" b="0" dirty="0" smtClean="0"/>
              <a:t>Taxable IRA Account – Essential Expenses Only</a:t>
            </a:r>
            <a:endParaRPr lang="en-US" sz="2000" dirty="0"/>
          </a:p>
        </p:txBody>
      </p:sp>
      <p:sp>
        <p:nvSpPr>
          <p:cNvPr id="6" name="TextBox 5"/>
          <p:cNvSpPr txBox="1"/>
          <p:nvPr/>
        </p:nvSpPr>
        <p:spPr>
          <a:xfrm>
            <a:off x="457200" y="4953000"/>
            <a:ext cx="78486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Working longer increases Beginning Investment Balance to $510,040 </a:t>
            </a:r>
          </a:p>
          <a:p>
            <a:pPr marL="285750" indent="-285750">
              <a:buFont typeface="Arial" panose="020B0604020202020204" pitchFamily="34" charset="0"/>
              <a:buChar char="•"/>
            </a:pPr>
            <a:r>
              <a:rPr lang="en-US" sz="1600" dirty="0" smtClean="0"/>
              <a:t>Working </a:t>
            </a:r>
            <a:r>
              <a:rPr lang="en-US" sz="1600" dirty="0"/>
              <a:t>longer </a:t>
            </a:r>
            <a:r>
              <a:rPr lang="en-US" sz="1600" dirty="0" smtClean="0"/>
              <a:t>increases Social </a:t>
            </a:r>
            <a:r>
              <a:rPr lang="en-US" sz="1600" dirty="0"/>
              <a:t>Security </a:t>
            </a:r>
            <a:r>
              <a:rPr lang="en-US" sz="1600" dirty="0" smtClean="0"/>
              <a:t>benefits from 65% to 85% of Total Expenses</a:t>
            </a:r>
            <a:endParaRPr lang="en-US" sz="1600" dirty="0"/>
          </a:p>
          <a:p>
            <a:pPr marL="285750" indent="-285750">
              <a:buFont typeface="Arial" panose="020B0604020202020204" pitchFamily="34" charset="0"/>
              <a:buChar char="•"/>
            </a:pPr>
            <a:r>
              <a:rPr lang="en-US" sz="1600" dirty="0" smtClean="0"/>
              <a:t>A  5.8% Withdrawal Rate increases life of Investment Balance to 17 Years (Note hidden year rows.)</a:t>
            </a:r>
          </a:p>
          <a:p>
            <a:pPr marL="285750" indent="-285750">
              <a:buFont typeface="Arial" panose="020B0604020202020204" pitchFamily="34" charset="0"/>
              <a:buChar char="•"/>
            </a:pPr>
            <a:r>
              <a:rPr lang="en-US" sz="1600" dirty="0" smtClean="0"/>
              <a:t>No provision has been made for potential Long-Term Care costs</a:t>
            </a:r>
          </a:p>
          <a:p>
            <a:pPr marL="285750" indent="-285750">
              <a:buFont typeface="Arial" panose="020B0604020202020204" pitchFamily="34" charset="0"/>
              <a:buChar char="•"/>
            </a:pPr>
            <a:r>
              <a:rPr lang="en-US" sz="1600" dirty="0" smtClean="0"/>
              <a:t>Adding </a:t>
            </a:r>
            <a:r>
              <a:rPr lang="en-US" sz="1600" dirty="0"/>
              <a:t>10% in Discretionary Expense </a:t>
            </a:r>
            <a:r>
              <a:rPr lang="en-US" sz="1600" dirty="0" smtClean="0"/>
              <a:t>increases the Withdrawal rate to 7.4% and would reduce </a:t>
            </a:r>
            <a:r>
              <a:rPr lang="en-US" sz="1600" dirty="0"/>
              <a:t>positive Investment </a:t>
            </a:r>
            <a:r>
              <a:rPr lang="en-US" sz="1600" dirty="0" smtClean="0"/>
              <a:t>Balances by 5 years.</a:t>
            </a:r>
          </a:p>
          <a:p>
            <a:pPr marL="285750" indent="-285750">
              <a:buFont typeface="Arial" panose="020B0604020202020204" pitchFamily="34" charset="0"/>
              <a:buChar char="•"/>
            </a:pPr>
            <a:r>
              <a:rPr lang="en-US" sz="1600" dirty="0"/>
              <a:t>At Ages 88 and 83, their home is worth $650,000 and could qualify for a Reverse Mortgage</a:t>
            </a:r>
            <a:r>
              <a:rPr lang="en-US" sz="1600" dirty="0" smtClean="0"/>
              <a:t>.</a:t>
            </a:r>
            <a:endParaRPr lang="en-US" sz="1600" dirty="0"/>
          </a:p>
        </p:txBody>
      </p:sp>
      <p:graphicFrame>
        <p:nvGraphicFramePr>
          <p:cNvPr id="7" name="Object 6"/>
          <p:cNvGraphicFramePr>
            <a:graphicFrameLocks noChangeAspect="1"/>
          </p:cNvGraphicFramePr>
          <p:nvPr>
            <p:extLst>
              <p:ext uri="{D42A27DB-BD31-4B8C-83A1-F6EECF244321}">
                <p14:modId xmlns:p14="http://schemas.microsoft.com/office/powerpoint/2010/main" val="1966161759"/>
              </p:ext>
            </p:extLst>
          </p:nvPr>
        </p:nvGraphicFramePr>
        <p:xfrm>
          <a:off x="1148127" y="1184910"/>
          <a:ext cx="6593941" cy="1253490"/>
        </p:xfrm>
        <a:graphic>
          <a:graphicData uri="http://schemas.openxmlformats.org/presentationml/2006/ole">
            <mc:AlternateContent xmlns:mc="http://schemas.openxmlformats.org/markup-compatibility/2006">
              <mc:Choice xmlns:v="urn:schemas-microsoft-com:vml" Requires="v">
                <p:oleObj spid="_x0000_s59494" name="Worksheet" r:id="rId5" imgW="5648171" imgH="980911" progId="Excel.Sheet.12">
                  <p:embed/>
                </p:oleObj>
              </mc:Choice>
              <mc:Fallback>
                <p:oleObj name="Worksheet" r:id="rId5" imgW="5648171" imgH="980911" progId="Excel.Sheet.12">
                  <p:embed/>
                  <p:pic>
                    <p:nvPicPr>
                      <p:cNvPr id="0" name=""/>
                      <p:cNvPicPr/>
                      <p:nvPr/>
                    </p:nvPicPr>
                    <p:blipFill>
                      <a:blip r:embed="rId6"/>
                      <a:stretch>
                        <a:fillRect/>
                      </a:stretch>
                    </p:blipFill>
                    <p:spPr>
                      <a:xfrm>
                        <a:off x="1148127" y="1184910"/>
                        <a:ext cx="6593941" cy="125349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7974474"/>
              </p:ext>
            </p:extLst>
          </p:nvPr>
        </p:nvGraphicFramePr>
        <p:xfrm>
          <a:off x="241406" y="2595563"/>
          <a:ext cx="8525813" cy="2313205"/>
        </p:xfrm>
        <a:graphic>
          <a:graphicData uri="http://schemas.openxmlformats.org/presentationml/2006/ole">
            <mc:AlternateContent xmlns:mc="http://schemas.openxmlformats.org/markup-compatibility/2006">
              <mc:Choice xmlns:v="urn:schemas-microsoft-com:vml" Requires="v">
                <p:oleObj spid="_x0000_s59495" name="Worksheet" r:id="rId8" imgW="6143841" imgH="1666711" progId="Excel.Sheet.12">
                  <p:embed/>
                </p:oleObj>
              </mc:Choice>
              <mc:Fallback>
                <p:oleObj name="Worksheet" r:id="rId8" imgW="6143841" imgH="1666711" progId="Excel.Sheet.12">
                  <p:embed/>
                  <p:pic>
                    <p:nvPicPr>
                      <p:cNvPr id="0" name=""/>
                      <p:cNvPicPr/>
                      <p:nvPr/>
                    </p:nvPicPr>
                    <p:blipFill>
                      <a:blip r:embed="rId9"/>
                      <a:stretch>
                        <a:fillRect/>
                      </a:stretch>
                    </p:blipFill>
                    <p:spPr>
                      <a:xfrm>
                        <a:off x="241406" y="2595563"/>
                        <a:ext cx="8525813" cy="2313205"/>
                      </a:xfrm>
                      <a:prstGeom prst="rect">
                        <a:avLst/>
                      </a:prstGeom>
                    </p:spPr>
                  </p:pic>
                </p:oleObj>
              </mc:Fallback>
            </mc:AlternateContent>
          </a:graphicData>
        </a:graphic>
      </p:graphicFrame>
    </p:spTree>
    <p:extLst>
      <p:ext uri="{BB962C8B-B14F-4D97-AF65-F5344CB8AC3E}">
        <p14:creationId xmlns:p14="http://schemas.microsoft.com/office/powerpoint/2010/main" val="4026165778"/>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201738"/>
            <a:ext cx="6751638" cy="4835524"/>
          </a:xfrm>
        </p:spPr>
        <p:txBody>
          <a:bodyPr/>
          <a:lstStyle/>
          <a:p>
            <a:r>
              <a:rPr lang="en-US" sz="2000" dirty="0" smtClean="0"/>
              <a:t>Loss of Job or Forced Early Retirement</a:t>
            </a:r>
          </a:p>
          <a:p>
            <a:r>
              <a:rPr lang="en-US" sz="2000" dirty="0"/>
              <a:t>Premature Disability</a:t>
            </a:r>
          </a:p>
          <a:p>
            <a:r>
              <a:rPr lang="en-US" sz="2000" dirty="0" smtClean="0"/>
              <a:t>Early Death of one partner with or without life insurance</a:t>
            </a:r>
          </a:p>
          <a:p>
            <a:r>
              <a:rPr lang="en-US" sz="2000" dirty="0" smtClean="0"/>
              <a:t>Long-Term Care impact, with or without LTC Insurance</a:t>
            </a:r>
          </a:p>
          <a:p>
            <a:r>
              <a:rPr lang="en-US" sz="2000" dirty="0" smtClean="0"/>
              <a:t>Stock Market “Meltdown” of 20%-50%</a:t>
            </a:r>
            <a:endParaRPr lang="en-US" sz="2000" dirty="0"/>
          </a:p>
          <a:p>
            <a:r>
              <a:rPr lang="en-US" sz="2000" dirty="0" smtClean="0"/>
              <a:t>Raising </a:t>
            </a:r>
            <a:r>
              <a:rPr lang="en-US" sz="2000" dirty="0"/>
              <a:t>Grandchildren</a:t>
            </a:r>
          </a:p>
          <a:p>
            <a:r>
              <a:rPr lang="en-US" sz="2000" dirty="0" smtClean="0"/>
              <a:t>Not Enough Retirement Savings</a:t>
            </a:r>
          </a:p>
          <a:p>
            <a:pPr marL="0" indent="0">
              <a:buNone/>
            </a:pPr>
            <a:endParaRPr lang="en-US" sz="2000" dirty="0"/>
          </a:p>
          <a:p>
            <a:endParaRPr lang="en-US" sz="2000" dirty="0" smtClean="0"/>
          </a:p>
          <a:p>
            <a:pPr marL="0" indent="0" algn="ctr">
              <a:buNone/>
            </a:pPr>
            <a:r>
              <a:rPr lang="en-US" sz="2400" dirty="0" smtClean="0"/>
              <a:t>Questions?</a:t>
            </a:r>
            <a:endParaRPr lang="en-US" sz="2400" dirty="0"/>
          </a:p>
        </p:txBody>
      </p:sp>
      <p:sp>
        <p:nvSpPr>
          <p:cNvPr id="3" name="Slide Number Placeholder 2"/>
          <p:cNvSpPr>
            <a:spLocks noGrp="1"/>
          </p:cNvSpPr>
          <p:nvPr>
            <p:ph type="sldNum" sz="quarter" idx="10"/>
          </p:nvPr>
        </p:nvSpPr>
        <p:spPr/>
        <p:txBody>
          <a:bodyPr/>
          <a:lstStyle/>
          <a:p>
            <a:pPr>
              <a:defRPr/>
            </a:pPr>
            <a:fld id="{0F59ADC6-0342-4472-ABF2-E100233AE1E8}" type="slidenum">
              <a:rPr lang="en-US" smtClean="0"/>
              <a:pPr>
                <a:defRPr/>
              </a:pPr>
              <a:t>16</a:t>
            </a:fld>
            <a:endParaRPr lang="en-US"/>
          </a:p>
        </p:txBody>
      </p:sp>
      <p:sp>
        <p:nvSpPr>
          <p:cNvPr id="4" name="Title 3"/>
          <p:cNvSpPr>
            <a:spLocks noGrp="1"/>
          </p:cNvSpPr>
          <p:nvPr>
            <p:ph type="title"/>
          </p:nvPr>
        </p:nvSpPr>
        <p:spPr>
          <a:xfrm>
            <a:off x="457200" y="381000"/>
            <a:ext cx="7666038" cy="609600"/>
          </a:xfrm>
        </p:spPr>
        <p:txBody>
          <a:bodyPr/>
          <a:lstStyle/>
          <a:p>
            <a:pPr marL="0" indent="0" algn="ctr">
              <a:buNone/>
            </a:pPr>
            <a:r>
              <a:rPr lang="en-US" sz="2400" b="0" dirty="0" smtClean="0"/>
              <a:t>Plan for “The Unexpected”</a:t>
            </a:r>
            <a:endParaRPr lang="en-US" sz="2400" b="0" dirty="0"/>
          </a:p>
        </p:txBody>
      </p:sp>
    </p:spTree>
    <p:extLst>
      <p:ext uri="{BB962C8B-B14F-4D97-AF65-F5344CB8AC3E}">
        <p14:creationId xmlns:p14="http://schemas.microsoft.com/office/powerpoint/2010/main" val="3608748219"/>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026"/>
          <p:cNvSpPr>
            <a:spLocks noGrp="1" noChangeArrowheads="1"/>
          </p:cNvSpPr>
          <p:nvPr>
            <p:ph type="title"/>
          </p:nvPr>
        </p:nvSpPr>
        <p:spPr>
          <a:xfrm>
            <a:off x="457200" y="200026"/>
            <a:ext cx="7848600" cy="698500"/>
          </a:xfrm>
        </p:spPr>
        <p:txBody>
          <a:bodyPr/>
          <a:lstStyle/>
          <a:p>
            <a:pPr algn="ctr" eaLnBrk="1" hangingPunct="1"/>
            <a:r>
              <a:rPr lang="en-US" dirty="0" smtClean="0"/>
              <a:t>Other Retirement Considerations</a:t>
            </a:r>
          </a:p>
        </p:txBody>
      </p:sp>
      <p:sp>
        <p:nvSpPr>
          <p:cNvPr id="41988" name="Rectangle 1027"/>
          <p:cNvSpPr>
            <a:spLocks noGrp="1" noChangeArrowheads="1"/>
          </p:cNvSpPr>
          <p:nvPr>
            <p:ph type="body" idx="1"/>
          </p:nvPr>
        </p:nvSpPr>
        <p:spPr>
          <a:xfrm>
            <a:off x="457200" y="1066800"/>
            <a:ext cx="8153400" cy="4911725"/>
          </a:xfrm>
        </p:spPr>
        <p:txBody>
          <a:bodyPr/>
          <a:lstStyle/>
          <a:p>
            <a:pPr eaLnBrk="1" hangingPunct="1"/>
            <a:r>
              <a:rPr lang="en-US" sz="2000" dirty="0" smtClean="0"/>
              <a:t>Pension </a:t>
            </a:r>
            <a:r>
              <a:rPr lang="en-US" sz="2000" dirty="0"/>
              <a:t>Decisions </a:t>
            </a:r>
          </a:p>
          <a:p>
            <a:pPr lvl="1" eaLnBrk="1" hangingPunct="1"/>
            <a:r>
              <a:rPr lang="en-US" sz="1800" dirty="0" err="1" smtClean="0"/>
              <a:t>Lumpsum</a:t>
            </a:r>
            <a:r>
              <a:rPr lang="en-US" sz="1800" dirty="0" smtClean="0"/>
              <a:t> withdrawal versus a pension annuity</a:t>
            </a:r>
          </a:p>
          <a:p>
            <a:pPr lvl="1" eaLnBrk="1" hangingPunct="1"/>
            <a:r>
              <a:rPr lang="en-US" sz="1800" dirty="0"/>
              <a:t>How much to take? (100% or 75</a:t>
            </a:r>
            <a:r>
              <a:rPr lang="en-US" sz="1800" dirty="0" smtClean="0"/>
              <a:t>%)</a:t>
            </a:r>
          </a:p>
          <a:p>
            <a:pPr eaLnBrk="1" hangingPunct="1"/>
            <a:r>
              <a:rPr lang="en-US" sz="2000" dirty="0" smtClean="0"/>
              <a:t>Life </a:t>
            </a:r>
            <a:r>
              <a:rPr lang="en-US" sz="2000" dirty="0"/>
              <a:t>Insurance to guarantee income for surviving spouse </a:t>
            </a:r>
            <a:endParaRPr lang="en-US" sz="2000" dirty="0" smtClean="0"/>
          </a:p>
          <a:p>
            <a:pPr eaLnBrk="1" hangingPunct="1"/>
            <a:r>
              <a:rPr lang="en-US" sz="2000" dirty="0"/>
              <a:t>Annuities, to guarantee steady income </a:t>
            </a:r>
            <a:endParaRPr lang="en-US" sz="2000" dirty="0" smtClean="0"/>
          </a:p>
          <a:p>
            <a:pPr eaLnBrk="1" hangingPunct="1"/>
            <a:r>
              <a:rPr lang="en-US" sz="2000" dirty="0" smtClean="0"/>
              <a:t>Rollover employer-sponsored retirement plans into an IRA</a:t>
            </a:r>
          </a:p>
          <a:p>
            <a:pPr eaLnBrk="1" hangingPunct="1"/>
            <a:r>
              <a:rPr lang="en-US" sz="2000" dirty="0"/>
              <a:t>Conversion of Traditional IRA to Roth </a:t>
            </a:r>
            <a:r>
              <a:rPr lang="en-US" sz="2000" dirty="0" smtClean="0"/>
              <a:t>IRA</a:t>
            </a:r>
          </a:p>
          <a:p>
            <a:pPr eaLnBrk="1" hangingPunct="1">
              <a:spcBef>
                <a:spcPts val="600"/>
              </a:spcBef>
            </a:pPr>
            <a:r>
              <a:rPr lang="en-US" sz="2000" dirty="0" smtClean="0"/>
              <a:t>Retiree </a:t>
            </a:r>
            <a:r>
              <a:rPr lang="en-US" sz="2000" dirty="0"/>
              <a:t>Medical Insurance </a:t>
            </a:r>
            <a:endParaRPr lang="en-US" sz="2000" dirty="0" smtClean="0"/>
          </a:p>
          <a:p>
            <a:pPr lvl="1" eaLnBrk="1" hangingPunct="1">
              <a:spcBef>
                <a:spcPts val="600"/>
              </a:spcBef>
            </a:pPr>
            <a:r>
              <a:rPr lang="en-US" sz="1800" dirty="0" smtClean="0"/>
              <a:t>Medicare</a:t>
            </a:r>
          </a:p>
          <a:p>
            <a:pPr lvl="1" eaLnBrk="1" hangingPunct="1">
              <a:spcBef>
                <a:spcPts val="600"/>
              </a:spcBef>
            </a:pPr>
            <a:r>
              <a:rPr lang="en-US" sz="1800" dirty="0" smtClean="0"/>
              <a:t>Medicare Supplemental Insurance</a:t>
            </a:r>
          </a:p>
          <a:p>
            <a:pPr lvl="1" eaLnBrk="1" hangingPunct="1">
              <a:spcBef>
                <a:spcPts val="600"/>
              </a:spcBef>
            </a:pPr>
            <a:r>
              <a:rPr lang="en-US" sz="1800" dirty="0" smtClean="0"/>
              <a:t>Health Savings Accounts if retiring before Medicare benefits available</a:t>
            </a:r>
          </a:p>
          <a:p>
            <a:pPr eaLnBrk="1" hangingPunct="1">
              <a:spcBef>
                <a:spcPts val="600"/>
              </a:spcBef>
            </a:pPr>
            <a:r>
              <a:rPr lang="en-US" sz="2000" dirty="0" smtClean="0"/>
              <a:t>Long-Term Care Insurance</a:t>
            </a:r>
          </a:p>
          <a:p>
            <a:pPr eaLnBrk="1" hangingPunct="1">
              <a:spcBef>
                <a:spcPts val="600"/>
              </a:spcBef>
            </a:pPr>
            <a:endParaRPr lang="en-US" dirty="0" smtClean="0"/>
          </a:p>
          <a:p>
            <a:pPr eaLnBrk="1" hangingPunct="1"/>
            <a:endParaRPr lang="en-US" dirty="0" smtClean="0"/>
          </a:p>
        </p:txBody>
      </p:sp>
      <p:sp>
        <p:nvSpPr>
          <p:cNvPr id="2" name="Slide Number Placeholder 1"/>
          <p:cNvSpPr>
            <a:spLocks noGrp="1"/>
          </p:cNvSpPr>
          <p:nvPr>
            <p:ph type="sldNum" sz="quarter" idx="10"/>
          </p:nvPr>
        </p:nvSpPr>
        <p:spPr/>
        <p:txBody>
          <a:bodyPr/>
          <a:lstStyle/>
          <a:p>
            <a:pPr>
              <a:defRPr/>
            </a:pPr>
            <a:fld id="{91E28321-7276-4BEA-97AC-74ADBB09635C}" type="slidenum">
              <a:rPr lang="en-US" smtClean="0"/>
              <a:pPr>
                <a:defRPr/>
              </a:pPr>
              <a:t>17</a:t>
            </a:fld>
            <a:endParaRPr lang="en-US" dirty="0"/>
          </a:p>
        </p:txBody>
      </p:sp>
      <p:sp>
        <p:nvSpPr>
          <p:cNvPr id="5" name="TextBox 4"/>
          <p:cNvSpPr txBox="1"/>
          <p:nvPr/>
        </p:nvSpPr>
        <p:spPr>
          <a:xfrm>
            <a:off x="609600" y="6553200"/>
            <a:ext cx="2743200" cy="261610"/>
          </a:xfrm>
          <a:prstGeom prst="rect">
            <a:avLst/>
          </a:prstGeom>
          <a:noFill/>
        </p:spPr>
        <p:txBody>
          <a:bodyPr wrap="square" rtlCol="0">
            <a:spAutoFit/>
          </a:bodyPr>
          <a:lstStyle/>
          <a:p>
            <a:r>
              <a:rPr lang="en-US" sz="1100" dirty="0" smtClean="0">
                <a:latin typeface="+mn-lt"/>
              </a:rPr>
              <a:t>Money Mentor Presentation 2020</a:t>
            </a:r>
            <a:endParaRPr lang="en-US" sz="1100" dirty="0">
              <a:latin typeface="+mn-lt"/>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026"/>
          <p:cNvSpPr>
            <a:spLocks noGrp="1" noChangeArrowheads="1"/>
          </p:cNvSpPr>
          <p:nvPr>
            <p:ph type="title"/>
          </p:nvPr>
        </p:nvSpPr>
        <p:spPr>
          <a:xfrm>
            <a:off x="457200" y="200026"/>
            <a:ext cx="7848600" cy="698500"/>
          </a:xfrm>
        </p:spPr>
        <p:txBody>
          <a:bodyPr/>
          <a:lstStyle/>
          <a:p>
            <a:pPr algn="ctr" eaLnBrk="1" hangingPunct="1"/>
            <a:r>
              <a:rPr lang="en-US" dirty="0" smtClean="0"/>
              <a:t>Other Retirement Considerations</a:t>
            </a:r>
          </a:p>
        </p:txBody>
      </p:sp>
      <p:sp>
        <p:nvSpPr>
          <p:cNvPr id="41988" name="Rectangle 1027"/>
          <p:cNvSpPr>
            <a:spLocks noGrp="1" noChangeArrowheads="1"/>
          </p:cNvSpPr>
          <p:nvPr>
            <p:ph type="body" idx="1"/>
          </p:nvPr>
        </p:nvSpPr>
        <p:spPr>
          <a:xfrm>
            <a:off x="304800" y="1066800"/>
            <a:ext cx="8458200" cy="4911725"/>
          </a:xfrm>
        </p:spPr>
        <p:txBody>
          <a:bodyPr/>
          <a:lstStyle/>
          <a:p>
            <a:pPr eaLnBrk="1" hangingPunct="1">
              <a:spcBef>
                <a:spcPts val="600"/>
              </a:spcBef>
            </a:pPr>
            <a:r>
              <a:rPr lang="en-US" sz="2000" dirty="0" smtClean="0"/>
              <a:t>Estate </a:t>
            </a:r>
            <a:r>
              <a:rPr lang="en-US" sz="2000" dirty="0"/>
              <a:t>Planning</a:t>
            </a:r>
          </a:p>
          <a:p>
            <a:pPr lvl="1" eaLnBrk="1" hangingPunct="1">
              <a:spcBef>
                <a:spcPts val="600"/>
              </a:spcBef>
            </a:pPr>
            <a:r>
              <a:rPr lang="en-US" sz="1800" dirty="0"/>
              <a:t>Revocable Trusts (in addition to a </a:t>
            </a:r>
            <a:r>
              <a:rPr lang="en-US" sz="1800" dirty="0" smtClean="0"/>
              <a:t>Will</a:t>
            </a:r>
            <a:r>
              <a:rPr lang="en-US" sz="1800" dirty="0"/>
              <a:t>) with optional </a:t>
            </a:r>
            <a:r>
              <a:rPr lang="en-US" sz="1800" b="1" dirty="0"/>
              <a:t>Credit Shelter Trust</a:t>
            </a:r>
          </a:p>
          <a:p>
            <a:pPr lvl="1" eaLnBrk="1" hangingPunct="1">
              <a:spcBef>
                <a:spcPts val="600"/>
              </a:spcBef>
            </a:pPr>
            <a:r>
              <a:rPr lang="en-US" sz="1800" dirty="0" smtClean="0"/>
              <a:t>Durable </a:t>
            </a:r>
            <a:r>
              <a:rPr lang="en-US" sz="1800" dirty="0"/>
              <a:t>Power of Attorney</a:t>
            </a:r>
          </a:p>
          <a:p>
            <a:pPr lvl="1" eaLnBrk="1" hangingPunct="1">
              <a:spcBef>
                <a:spcPts val="600"/>
              </a:spcBef>
            </a:pPr>
            <a:r>
              <a:rPr lang="en-US" sz="1800" dirty="0" smtClean="0"/>
              <a:t>Medical Proxy</a:t>
            </a:r>
          </a:p>
          <a:p>
            <a:pPr eaLnBrk="1" hangingPunct="1">
              <a:spcBef>
                <a:spcPts val="600"/>
              </a:spcBef>
            </a:pPr>
            <a:r>
              <a:rPr lang="en-US" sz="2000" dirty="0" smtClean="0"/>
              <a:t>Second-to-Die </a:t>
            </a:r>
            <a:r>
              <a:rPr lang="en-US" sz="2000" dirty="0"/>
              <a:t>Life Insurance for Estate </a:t>
            </a:r>
            <a:r>
              <a:rPr lang="en-US" sz="2000" dirty="0" smtClean="0"/>
              <a:t>Taxes</a:t>
            </a:r>
          </a:p>
          <a:p>
            <a:pPr lvl="1" eaLnBrk="1" hangingPunct="1">
              <a:spcBef>
                <a:spcPts val="600"/>
              </a:spcBef>
            </a:pPr>
            <a:r>
              <a:rPr lang="en-US" sz="1800" dirty="0"/>
              <a:t>Irrevocable Life Insurance Trust (</a:t>
            </a:r>
            <a:r>
              <a:rPr lang="en-US" sz="1800" b="1" dirty="0"/>
              <a:t>5-year look-back</a:t>
            </a:r>
            <a:r>
              <a:rPr lang="en-US" sz="1800" dirty="0" smtClean="0"/>
              <a:t>)</a:t>
            </a:r>
          </a:p>
          <a:p>
            <a:pPr eaLnBrk="1" hangingPunct="1">
              <a:spcBef>
                <a:spcPts val="600"/>
              </a:spcBef>
            </a:pPr>
            <a:r>
              <a:rPr lang="en-US" sz="2000" dirty="0" smtClean="0"/>
              <a:t>Special Needs Trust for Mentally or Physically Disabled Children</a:t>
            </a:r>
          </a:p>
          <a:p>
            <a:pPr eaLnBrk="1" hangingPunct="1">
              <a:spcBef>
                <a:spcPts val="600"/>
              </a:spcBef>
            </a:pPr>
            <a:r>
              <a:rPr lang="en-US" sz="2000" dirty="0" smtClean="0"/>
              <a:t>Personal Residence in Trust with Homestead protection</a:t>
            </a:r>
          </a:p>
          <a:p>
            <a:pPr eaLnBrk="1" hangingPunct="1">
              <a:spcBef>
                <a:spcPts val="600"/>
              </a:spcBef>
            </a:pPr>
            <a:r>
              <a:rPr lang="en-US" sz="2000" dirty="0" smtClean="0"/>
              <a:t>Receiving Inherited </a:t>
            </a:r>
            <a:r>
              <a:rPr lang="en-US" sz="2000" dirty="0"/>
              <a:t>IRAs </a:t>
            </a:r>
            <a:endParaRPr lang="en-US" sz="2000" dirty="0" smtClean="0"/>
          </a:p>
          <a:p>
            <a:pPr eaLnBrk="1" hangingPunct="1">
              <a:spcBef>
                <a:spcPts val="600"/>
              </a:spcBef>
            </a:pPr>
            <a:r>
              <a:rPr lang="en-US" sz="2000" dirty="0" smtClean="0"/>
              <a:t>Gifting to reduce estate taxes</a:t>
            </a:r>
          </a:p>
          <a:p>
            <a:pPr eaLnBrk="1" hangingPunct="1">
              <a:spcBef>
                <a:spcPts val="600"/>
              </a:spcBef>
            </a:pPr>
            <a:r>
              <a:rPr lang="en-US" sz="2000" dirty="0" smtClean="0"/>
              <a:t>Reverse Mortgage – the last resort</a:t>
            </a:r>
            <a:endParaRPr lang="en-US" dirty="0" smtClean="0"/>
          </a:p>
          <a:p>
            <a:pPr eaLnBrk="1" hangingPunct="1"/>
            <a:endParaRPr lang="en-US" dirty="0" smtClean="0"/>
          </a:p>
        </p:txBody>
      </p:sp>
      <p:sp>
        <p:nvSpPr>
          <p:cNvPr id="2" name="Slide Number Placeholder 1"/>
          <p:cNvSpPr>
            <a:spLocks noGrp="1"/>
          </p:cNvSpPr>
          <p:nvPr>
            <p:ph type="sldNum" sz="quarter" idx="10"/>
          </p:nvPr>
        </p:nvSpPr>
        <p:spPr/>
        <p:txBody>
          <a:bodyPr/>
          <a:lstStyle/>
          <a:p>
            <a:pPr>
              <a:defRPr/>
            </a:pPr>
            <a:fld id="{91E28321-7276-4BEA-97AC-74ADBB09635C}" type="slidenum">
              <a:rPr lang="en-US" smtClean="0"/>
              <a:pPr>
                <a:defRPr/>
              </a:pPr>
              <a:t>18</a:t>
            </a:fld>
            <a:endParaRPr lang="en-US" dirty="0"/>
          </a:p>
        </p:txBody>
      </p:sp>
      <p:sp>
        <p:nvSpPr>
          <p:cNvPr id="5" name="TextBox 4"/>
          <p:cNvSpPr txBox="1"/>
          <p:nvPr/>
        </p:nvSpPr>
        <p:spPr>
          <a:xfrm>
            <a:off x="609600" y="6553200"/>
            <a:ext cx="2743200" cy="261610"/>
          </a:xfrm>
          <a:prstGeom prst="rect">
            <a:avLst/>
          </a:prstGeom>
          <a:noFill/>
        </p:spPr>
        <p:txBody>
          <a:bodyPr wrap="square" rtlCol="0">
            <a:spAutoFit/>
          </a:bodyPr>
          <a:lstStyle/>
          <a:p>
            <a:r>
              <a:rPr lang="en-US" sz="1100" dirty="0" smtClean="0">
                <a:latin typeface="+mn-lt"/>
              </a:rPr>
              <a:t>Money Mentor Presentation 2020</a:t>
            </a:r>
            <a:endParaRPr lang="en-US" sz="1100" dirty="0">
              <a:latin typeface="+mn-lt"/>
            </a:endParaRPr>
          </a:p>
        </p:txBody>
      </p:sp>
    </p:spTree>
    <p:extLst>
      <p:ext uri="{BB962C8B-B14F-4D97-AF65-F5344CB8AC3E}">
        <p14:creationId xmlns:p14="http://schemas.microsoft.com/office/powerpoint/2010/main" val="3724817211"/>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1219200"/>
            <a:ext cx="8229600" cy="3733800"/>
          </a:xfrm>
        </p:spPr>
        <p:txBody>
          <a:bodyPr/>
          <a:lstStyle/>
          <a:p>
            <a:pPr algn="ctr">
              <a:buFontTx/>
              <a:buNone/>
            </a:pPr>
            <a:r>
              <a:rPr lang="en-US" dirty="0" smtClean="0"/>
              <a:t>For More Information</a:t>
            </a:r>
          </a:p>
          <a:p>
            <a:pPr algn="ctr">
              <a:buFontTx/>
              <a:buNone/>
            </a:pPr>
            <a:endParaRPr lang="en-US" dirty="0" smtClean="0"/>
          </a:p>
          <a:p>
            <a:pPr algn="ctr">
              <a:buFontTx/>
              <a:buNone/>
            </a:pPr>
            <a:endParaRPr lang="en-US" dirty="0" smtClean="0">
              <a:solidFill>
                <a:srgbClr val="000099"/>
              </a:solidFill>
            </a:endParaRPr>
          </a:p>
          <a:p>
            <a:pPr algn="ctr">
              <a:spcAft>
                <a:spcPts val="600"/>
              </a:spcAft>
              <a:buFontTx/>
              <a:buNone/>
            </a:pPr>
            <a:r>
              <a:rPr lang="en-US" dirty="0" smtClean="0"/>
              <a:t>Contact</a:t>
            </a:r>
          </a:p>
          <a:p>
            <a:pPr algn="ctr">
              <a:spcBef>
                <a:spcPct val="0"/>
              </a:spcBef>
              <a:buFontTx/>
              <a:buNone/>
            </a:pPr>
            <a:r>
              <a:rPr lang="en-US" sz="2000" dirty="0" smtClean="0">
                <a:solidFill>
                  <a:srgbClr val="000099"/>
                </a:solidFill>
              </a:rPr>
              <a:t>Email: AndoverSeniorMentors@gmail.com</a:t>
            </a:r>
          </a:p>
        </p:txBody>
      </p:sp>
      <p:sp>
        <p:nvSpPr>
          <p:cNvPr id="44036" name="TextBox 3"/>
          <p:cNvSpPr txBox="1">
            <a:spLocks noChangeArrowheads="1"/>
          </p:cNvSpPr>
          <p:nvPr/>
        </p:nvSpPr>
        <p:spPr bwMode="auto">
          <a:xfrm>
            <a:off x="762000" y="5257800"/>
            <a:ext cx="7543800" cy="1569660"/>
          </a:xfrm>
          <a:prstGeom prst="rect">
            <a:avLst/>
          </a:prstGeom>
          <a:noFill/>
          <a:ln w="9525">
            <a:noFill/>
            <a:miter lim="800000"/>
            <a:headEnd/>
            <a:tailEnd/>
          </a:ln>
        </p:spPr>
        <p:txBody>
          <a:bodyPr>
            <a:spAutoFit/>
          </a:bodyPr>
          <a:lstStyle/>
          <a:p>
            <a:pPr algn="just"/>
            <a:r>
              <a:rPr lang="en-US" sz="1600" dirty="0">
                <a:solidFill>
                  <a:srgbClr val="000099"/>
                </a:solidFill>
              </a:rPr>
              <a:t>Disclaimer:  </a:t>
            </a:r>
            <a:r>
              <a:rPr lang="en-US" sz="1600" dirty="0"/>
              <a:t>This presentation is for informational purposes only and does not constitute an offer to sell, a solicitation to buy, or a recommendation for any security, or as an offer to provide advisory or other services </a:t>
            </a:r>
            <a:r>
              <a:rPr lang="en-US" sz="1600" dirty="0" smtClean="0"/>
              <a:t>in </a:t>
            </a:r>
            <a:r>
              <a:rPr lang="en-US" sz="1600" dirty="0"/>
              <a:t>any jurisdiction in which such offer, solicitation, purchase or sale would be unlawful under the securities laws of such jurisdiction.   Past performance is not indicative of future results. </a:t>
            </a:r>
            <a:r>
              <a:rPr lang="en-US" sz="1600" dirty="0" smtClean="0"/>
              <a:t> Performance </a:t>
            </a:r>
            <a:r>
              <a:rPr lang="en-US" sz="1600" dirty="0"/>
              <a:t>figures are unaudited.</a:t>
            </a:r>
          </a:p>
          <a:p>
            <a:pPr algn="just"/>
            <a:endParaRPr lang="en-US" sz="1600" dirty="0"/>
          </a:p>
        </p:txBody>
      </p:sp>
      <p:sp>
        <p:nvSpPr>
          <p:cNvPr id="2" name="Slide Number Placeholder 1"/>
          <p:cNvSpPr>
            <a:spLocks noGrp="1"/>
          </p:cNvSpPr>
          <p:nvPr>
            <p:ph type="sldNum" sz="quarter" idx="10"/>
          </p:nvPr>
        </p:nvSpPr>
        <p:spPr/>
        <p:txBody>
          <a:bodyPr/>
          <a:lstStyle/>
          <a:p>
            <a:pPr>
              <a:defRPr/>
            </a:pPr>
            <a:fld id="{91E28321-7276-4BEA-97AC-74ADBB09635C}" type="slidenum">
              <a:rPr lang="en-US" smtClean="0"/>
              <a:pPr>
                <a:defRPr/>
              </a:pPr>
              <a:t>19</a:t>
            </a:fld>
            <a:endParaRPr lang="en-US" dirty="0"/>
          </a:p>
        </p:txBody>
      </p:sp>
    </p:spTree>
    <p:extLst>
      <p:ext uri="{BB962C8B-B14F-4D97-AF65-F5344CB8AC3E}">
        <p14:creationId xmlns:p14="http://schemas.microsoft.com/office/powerpoint/2010/main" val="3694809914"/>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Mentors</a:t>
            </a:r>
            <a:endParaRPr lang="en-US" dirty="0"/>
          </a:p>
        </p:txBody>
      </p:sp>
      <p:sp>
        <p:nvSpPr>
          <p:cNvPr id="3" name="Content Placeholder 2"/>
          <p:cNvSpPr>
            <a:spLocks noGrp="1"/>
          </p:cNvSpPr>
          <p:nvPr>
            <p:ph idx="1"/>
          </p:nvPr>
        </p:nvSpPr>
        <p:spPr/>
        <p:txBody>
          <a:bodyPr/>
          <a:lstStyle/>
          <a:p>
            <a:pPr algn="ctr"/>
            <a:endParaRPr lang="en-US" sz="3600" dirty="0" smtClean="0"/>
          </a:p>
          <a:p>
            <a:pPr marL="0" indent="0" algn="ctr">
              <a:buNone/>
            </a:pPr>
            <a:r>
              <a:rPr lang="en-US" sz="3600" dirty="0"/>
              <a:t>Don Schroeder</a:t>
            </a:r>
          </a:p>
          <a:p>
            <a:pPr marL="0" indent="0" algn="ctr">
              <a:buNone/>
            </a:pPr>
            <a:r>
              <a:rPr lang="en-US" sz="3600" dirty="0" smtClean="0"/>
              <a:t>Roland Jacobson</a:t>
            </a:r>
          </a:p>
          <a:p>
            <a:pPr marL="0" indent="0" algn="ctr">
              <a:buNone/>
            </a:pPr>
            <a:r>
              <a:rPr lang="en-US" sz="3600" dirty="0" smtClean="0"/>
              <a:t>Jeff Kaplan</a:t>
            </a:r>
          </a:p>
        </p:txBody>
      </p:sp>
      <p:sp>
        <p:nvSpPr>
          <p:cNvPr id="4" name="Slide Number Placeholder 3"/>
          <p:cNvSpPr>
            <a:spLocks noGrp="1"/>
          </p:cNvSpPr>
          <p:nvPr>
            <p:ph type="sldNum" sz="quarter" idx="10"/>
          </p:nvPr>
        </p:nvSpPr>
        <p:spPr/>
        <p:txBody>
          <a:bodyPr/>
          <a:lstStyle/>
          <a:p>
            <a:pPr>
              <a:defRPr/>
            </a:pPr>
            <a:fld id="{91E28321-7276-4BEA-97AC-74ADBB09635C}" type="slidenum">
              <a:rPr lang="en-US" smtClean="0"/>
              <a:pPr>
                <a:defRPr/>
              </a:pPr>
              <a:t>2</a:t>
            </a:fld>
            <a:endParaRPr lang="en-US" dirty="0"/>
          </a:p>
        </p:txBody>
      </p:sp>
    </p:spTree>
    <p:extLst>
      <p:ext uri="{BB962C8B-B14F-4D97-AF65-F5344CB8AC3E}">
        <p14:creationId xmlns:p14="http://schemas.microsoft.com/office/powerpoint/2010/main" val="3678083804"/>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icon4"/>
          <p:cNvPicPr>
            <a:picLocks noChangeAspect="1" noChangeArrowheads="1"/>
          </p:cNvPicPr>
          <p:nvPr/>
        </p:nvPicPr>
        <p:blipFill>
          <a:blip r:embed="rId3" cstate="print"/>
          <a:srcRect/>
          <a:stretch>
            <a:fillRect/>
          </a:stretch>
        </p:blipFill>
        <p:spPr bwMode="auto">
          <a:xfrm>
            <a:off x="0" y="0"/>
            <a:ext cx="866775" cy="2152650"/>
          </a:xfrm>
          <a:prstGeom prst="rect">
            <a:avLst/>
          </a:prstGeom>
          <a:noFill/>
          <a:ln w="9525">
            <a:noFill/>
            <a:miter lim="800000"/>
            <a:headEnd/>
            <a:tailEnd/>
          </a:ln>
        </p:spPr>
      </p:pic>
      <p:pic>
        <p:nvPicPr>
          <p:cNvPr id="22536" name="Picture 8" descr="icon3"/>
          <p:cNvPicPr>
            <a:picLocks noChangeAspect="1" noChangeArrowheads="1"/>
          </p:cNvPicPr>
          <p:nvPr/>
        </p:nvPicPr>
        <p:blipFill>
          <a:blip r:embed="rId4" cstate="print"/>
          <a:srcRect/>
          <a:stretch>
            <a:fillRect/>
          </a:stretch>
        </p:blipFill>
        <p:spPr bwMode="auto">
          <a:xfrm>
            <a:off x="0" y="0"/>
            <a:ext cx="866775" cy="1638300"/>
          </a:xfrm>
          <a:prstGeom prst="rect">
            <a:avLst/>
          </a:prstGeom>
          <a:noFill/>
          <a:ln w="9525">
            <a:noFill/>
            <a:miter lim="800000"/>
            <a:headEnd/>
            <a:tailEnd/>
          </a:ln>
        </p:spPr>
      </p:pic>
      <p:pic>
        <p:nvPicPr>
          <p:cNvPr id="22537" name="Picture 9" descr="icon2"/>
          <p:cNvPicPr>
            <a:picLocks noChangeAspect="1" noChangeArrowheads="1"/>
          </p:cNvPicPr>
          <p:nvPr/>
        </p:nvPicPr>
        <p:blipFill>
          <a:blip r:embed="rId5" cstate="print"/>
          <a:srcRect/>
          <a:stretch>
            <a:fillRect/>
          </a:stretch>
        </p:blipFill>
        <p:spPr bwMode="auto">
          <a:xfrm>
            <a:off x="0" y="0"/>
            <a:ext cx="866775" cy="1123950"/>
          </a:xfrm>
          <a:prstGeom prst="rect">
            <a:avLst/>
          </a:prstGeom>
          <a:noFill/>
          <a:ln w="9525">
            <a:noFill/>
            <a:miter lim="800000"/>
            <a:headEnd/>
            <a:tailEnd/>
          </a:ln>
        </p:spPr>
      </p:pic>
      <p:pic>
        <p:nvPicPr>
          <p:cNvPr id="22538" name="Picture 10" descr="icon1"/>
          <p:cNvPicPr>
            <a:picLocks noChangeAspect="1" noChangeArrowheads="1"/>
          </p:cNvPicPr>
          <p:nvPr/>
        </p:nvPicPr>
        <p:blipFill>
          <a:blip r:embed="rId6" cstate="print"/>
          <a:srcRect/>
          <a:stretch>
            <a:fillRect/>
          </a:stretch>
        </p:blipFill>
        <p:spPr bwMode="auto">
          <a:xfrm>
            <a:off x="0" y="0"/>
            <a:ext cx="866775" cy="657225"/>
          </a:xfrm>
          <a:prstGeom prst="rect">
            <a:avLst/>
          </a:prstGeom>
          <a:noFill/>
          <a:ln w="9525">
            <a:noFill/>
            <a:miter lim="800000"/>
            <a:headEnd/>
            <a:tailEnd/>
          </a:ln>
        </p:spPr>
      </p:pic>
      <p:pic>
        <p:nvPicPr>
          <p:cNvPr id="1031" name="Picture 20" descr="Keyboard 1"/>
          <p:cNvPicPr>
            <a:picLocks noChangeAspect="1" noChangeArrowheads="1"/>
          </p:cNvPicPr>
          <p:nvPr/>
        </p:nvPicPr>
        <p:blipFill>
          <a:blip r:embed="rId7" cstate="print"/>
          <a:srcRect/>
          <a:stretch>
            <a:fillRect/>
          </a:stretch>
        </p:blipFill>
        <p:spPr bwMode="auto">
          <a:xfrm>
            <a:off x="19050" y="0"/>
            <a:ext cx="9104313" cy="3657600"/>
          </a:xfrm>
          <a:prstGeom prst="rect">
            <a:avLst/>
          </a:prstGeom>
          <a:noFill/>
          <a:ln w="9525">
            <a:noFill/>
            <a:miter lim="800000"/>
            <a:headEnd/>
            <a:tailEnd/>
          </a:ln>
        </p:spPr>
      </p:pic>
      <p:grpSp>
        <p:nvGrpSpPr>
          <p:cNvPr id="1032" name="Group 21"/>
          <p:cNvGrpSpPr>
            <a:grpSpLocks noChangeAspect="1"/>
          </p:cNvGrpSpPr>
          <p:nvPr/>
        </p:nvGrpSpPr>
        <p:grpSpPr bwMode="auto">
          <a:xfrm>
            <a:off x="-304800" y="609600"/>
            <a:ext cx="2057400" cy="2289175"/>
            <a:chOff x="1932" y="1104"/>
            <a:chExt cx="1896" cy="2112"/>
          </a:xfrm>
        </p:grpSpPr>
        <p:sp>
          <p:nvSpPr>
            <p:cNvPr id="1035" name="Rectangle 22"/>
            <p:cNvSpPr>
              <a:spLocks noChangeAspect="1" noChangeArrowheads="1"/>
            </p:cNvSpPr>
            <p:nvPr/>
          </p:nvSpPr>
          <p:spPr bwMode="auto">
            <a:xfrm>
              <a:off x="1932" y="1104"/>
              <a:ext cx="1896" cy="2112"/>
            </a:xfrm>
            <a:prstGeom prst="rect">
              <a:avLst/>
            </a:prstGeom>
            <a:noFill/>
            <a:ln w="0">
              <a:noFill/>
              <a:miter lim="800000"/>
              <a:headEnd/>
              <a:tailEnd/>
            </a:ln>
          </p:spPr>
          <p:txBody>
            <a:bodyPr/>
            <a:lstStyle/>
            <a:p>
              <a:endParaRPr lang="en-US"/>
            </a:p>
          </p:txBody>
        </p:sp>
        <p:sp>
          <p:nvSpPr>
            <p:cNvPr id="1036" name="Freeform 23"/>
            <p:cNvSpPr>
              <a:spLocks noChangeAspect="1" noEditPoints="1"/>
            </p:cNvSpPr>
            <p:nvPr/>
          </p:nvSpPr>
          <p:spPr bwMode="auto">
            <a:xfrm>
              <a:off x="2668" y="1616"/>
              <a:ext cx="404" cy="402"/>
            </a:xfrm>
            <a:custGeom>
              <a:avLst/>
              <a:gdLst>
                <a:gd name="T0" fmla="*/ 376 w 404"/>
                <a:gd name="T1" fmla="*/ 202 h 402"/>
                <a:gd name="T2" fmla="*/ 372 w 404"/>
                <a:gd name="T3" fmla="*/ 162 h 402"/>
                <a:gd name="T4" fmla="*/ 358 w 404"/>
                <a:gd name="T5" fmla="*/ 126 h 402"/>
                <a:gd name="T6" fmla="*/ 338 w 404"/>
                <a:gd name="T7" fmla="*/ 94 h 402"/>
                <a:gd name="T8" fmla="*/ 312 w 404"/>
                <a:gd name="T9" fmla="*/ 66 h 402"/>
                <a:gd name="T10" fmla="*/ 280 w 404"/>
                <a:gd name="T11" fmla="*/ 46 h 402"/>
                <a:gd name="T12" fmla="*/ 244 w 404"/>
                <a:gd name="T13" fmla="*/ 32 h 402"/>
                <a:gd name="T14" fmla="*/ 204 w 404"/>
                <a:gd name="T15" fmla="*/ 28 h 402"/>
                <a:gd name="T16" fmla="*/ 164 w 404"/>
                <a:gd name="T17" fmla="*/ 32 h 402"/>
                <a:gd name="T18" fmla="*/ 128 w 404"/>
                <a:gd name="T19" fmla="*/ 44 h 402"/>
                <a:gd name="T20" fmla="*/ 96 w 404"/>
                <a:gd name="T21" fmla="*/ 64 h 402"/>
                <a:gd name="T22" fmla="*/ 68 w 404"/>
                <a:gd name="T23" fmla="*/ 92 h 402"/>
                <a:gd name="T24" fmla="*/ 48 w 404"/>
                <a:gd name="T25" fmla="*/ 124 h 402"/>
                <a:gd name="T26" fmla="*/ 34 w 404"/>
                <a:gd name="T27" fmla="*/ 160 h 402"/>
                <a:gd name="T28" fmla="*/ 30 w 404"/>
                <a:gd name="T29" fmla="*/ 200 h 402"/>
                <a:gd name="T30" fmla="*/ 34 w 404"/>
                <a:gd name="T31" fmla="*/ 238 h 402"/>
                <a:gd name="T32" fmla="*/ 46 w 404"/>
                <a:gd name="T33" fmla="*/ 276 h 402"/>
                <a:gd name="T34" fmla="*/ 66 w 404"/>
                <a:gd name="T35" fmla="*/ 308 h 402"/>
                <a:gd name="T36" fmla="*/ 94 w 404"/>
                <a:gd name="T37" fmla="*/ 334 h 402"/>
                <a:gd name="T38" fmla="*/ 124 w 404"/>
                <a:gd name="T39" fmla="*/ 356 h 402"/>
                <a:gd name="T40" fmla="*/ 162 w 404"/>
                <a:gd name="T41" fmla="*/ 368 h 402"/>
                <a:gd name="T42" fmla="*/ 200 w 404"/>
                <a:gd name="T43" fmla="*/ 374 h 402"/>
                <a:gd name="T44" fmla="*/ 240 w 404"/>
                <a:gd name="T45" fmla="*/ 370 h 402"/>
                <a:gd name="T46" fmla="*/ 278 w 404"/>
                <a:gd name="T47" fmla="*/ 358 h 402"/>
                <a:gd name="T48" fmla="*/ 310 w 404"/>
                <a:gd name="T49" fmla="*/ 336 h 402"/>
                <a:gd name="T50" fmla="*/ 336 w 404"/>
                <a:gd name="T51" fmla="*/ 310 h 402"/>
                <a:gd name="T52" fmla="*/ 358 w 404"/>
                <a:gd name="T53" fmla="*/ 278 h 402"/>
                <a:gd name="T54" fmla="*/ 370 w 404"/>
                <a:gd name="T55" fmla="*/ 242 h 402"/>
                <a:gd name="T56" fmla="*/ 404 w 404"/>
                <a:gd name="T57" fmla="*/ 200 h 402"/>
                <a:gd name="T58" fmla="*/ 398 w 404"/>
                <a:gd name="T59" fmla="*/ 154 h 402"/>
                <a:gd name="T60" fmla="*/ 384 w 404"/>
                <a:gd name="T61" fmla="*/ 112 h 402"/>
                <a:gd name="T62" fmla="*/ 360 w 404"/>
                <a:gd name="T63" fmla="*/ 74 h 402"/>
                <a:gd name="T64" fmla="*/ 328 w 404"/>
                <a:gd name="T65" fmla="*/ 44 h 402"/>
                <a:gd name="T66" fmla="*/ 292 w 404"/>
                <a:gd name="T67" fmla="*/ 20 h 402"/>
                <a:gd name="T68" fmla="*/ 248 w 404"/>
                <a:gd name="T69" fmla="*/ 4 h 402"/>
                <a:gd name="T70" fmla="*/ 202 w 404"/>
                <a:gd name="T71" fmla="*/ 0 h 402"/>
                <a:gd name="T72" fmla="*/ 156 w 404"/>
                <a:gd name="T73" fmla="*/ 4 h 402"/>
                <a:gd name="T74" fmla="*/ 114 w 404"/>
                <a:gd name="T75" fmla="*/ 20 h 402"/>
                <a:gd name="T76" fmla="*/ 76 w 404"/>
                <a:gd name="T77" fmla="*/ 44 h 402"/>
                <a:gd name="T78" fmla="*/ 46 w 404"/>
                <a:gd name="T79" fmla="*/ 74 h 402"/>
                <a:gd name="T80" fmla="*/ 22 w 404"/>
                <a:gd name="T81" fmla="*/ 112 h 402"/>
                <a:gd name="T82" fmla="*/ 6 w 404"/>
                <a:gd name="T83" fmla="*/ 154 h 402"/>
                <a:gd name="T84" fmla="*/ 0 w 404"/>
                <a:gd name="T85" fmla="*/ 200 h 402"/>
                <a:gd name="T86" fmla="*/ 6 w 404"/>
                <a:gd name="T87" fmla="*/ 248 h 402"/>
                <a:gd name="T88" fmla="*/ 22 w 404"/>
                <a:gd name="T89" fmla="*/ 290 h 402"/>
                <a:gd name="T90" fmla="*/ 46 w 404"/>
                <a:gd name="T91" fmla="*/ 328 h 402"/>
                <a:gd name="T92" fmla="*/ 76 w 404"/>
                <a:gd name="T93" fmla="*/ 358 h 402"/>
                <a:gd name="T94" fmla="*/ 114 w 404"/>
                <a:gd name="T95" fmla="*/ 382 h 402"/>
                <a:gd name="T96" fmla="*/ 156 w 404"/>
                <a:gd name="T97" fmla="*/ 398 h 402"/>
                <a:gd name="T98" fmla="*/ 202 w 404"/>
                <a:gd name="T99" fmla="*/ 402 h 402"/>
                <a:gd name="T100" fmla="*/ 248 w 404"/>
                <a:gd name="T101" fmla="*/ 398 h 402"/>
                <a:gd name="T102" fmla="*/ 292 w 404"/>
                <a:gd name="T103" fmla="*/ 382 h 402"/>
                <a:gd name="T104" fmla="*/ 328 w 404"/>
                <a:gd name="T105" fmla="*/ 358 h 402"/>
                <a:gd name="T106" fmla="*/ 360 w 404"/>
                <a:gd name="T107" fmla="*/ 328 h 402"/>
                <a:gd name="T108" fmla="*/ 384 w 404"/>
                <a:gd name="T109" fmla="*/ 290 h 402"/>
                <a:gd name="T110" fmla="*/ 398 w 404"/>
                <a:gd name="T111" fmla="*/ 248 h 402"/>
                <a:gd name="T112" fmla="*/ 404 w 404"/>
                <a:gd name="T113" fmla="*/ 200 h 4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402"/>
                <a:gd name="T173" fmla="*/ 404 w 404"/>
                <a:gd name="T174" fmla="*/ 402 h 4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402">
                  <a:moveTo>
                    <a:pt x="376" y="202"/>
                  </a:moveTo>
                  <a:lnTo>
                    <a:pt x="404" y="200"/>
                  </a:lnTo>
                  <a:lnTo>
                    <a:pt x="400" y="156"/>
                  </a:lnTo>
                  <a:lnTo>
                    <a:pt x="370" y="160"/>
                  </a:lnTo>
                  <a:lnTo>
                    <a:pt x="376" y="202"/>
                  </a:lnTo>
                  <a:close/>
                  <a:moveTo>
                    <a:pt x="372" y="162"/>
                  </a:moveTo>
                  <a:lnTo>
                    <a:pt x="398" y="154"/>
                  </a:lnTo>
                  <a:lnTo>
                    <a:pt x="384" y="114"/>
                  </a:lnTo>
                  <a:lnTo>
                    <a:pt x="358" y="124"/>
                  </a:lnTo>
                  <a:lnTo>
                    <a:pt x="372" y="162"/>
                  </a:lnTo>
                  <a:close/>
                  <a:moveTo>
                    <a:pt x="358" y="126"/>
                  </a:moveTo>
                  <a:lnTo>
                    <a:pt x="382" y="110"/>
                  </a:lnTo>
                  <a:lnTo>
                    <a:pt x="360" y="76"/>
                  </a:lnTo>
                  <a:lnTo>
                    <a:pt x="336" y="92"/>
                  </a:lnTo>
                  <a:lnTo>
                    <a:pt x="358" y="126"/>
                  </a:lnTo>
                  <a:close/>
                  <a:moveTo>
                    <a:pt x="338" y="94"/>
                  </a:moveTo>
                  <a:lnTo>
                    <a:pt x="358" y="74"/>
                  </a:lnTo>
                  <a:lnTo>
                    <a:pt x="330" y="44"/>
                  </a:lnTo>
                  <a:lnTo>
                    <a:pt x="310" y="64"/>
                  </a:lnTo>
                  <a:lnTo>
                    <a:pt x="338" y="94"/>
                  </a:lnTo>
                  <a:close/>
                  <a:moveTo>
                    <a:pt x="312" y="66"/>
                  </a:moveTo>
                  <a:lnTo>
                    <a:pt x="328" y="42"/>
                  </a:lnTo>
                  <a:lnTo>
                    <a:pt x="292" y="20"/>
                  </a:lnTo>
                  <a:lnTo>
                    <a:pt x="278" y="44"/>
                  </a:lnTo>
                  <a:lnTo>
                    <a:pt x="312" y="66"/>
                  </a:lnTo>
                  <a:close/>
                  <a:moveTo>
                    <a:pt x="280" y="46"/>
                  </a:moveTo>
                  <a:lnTo>
                    <a:pt x="290" y="20"/>
                  </a:lnTo>
                  <a:lnTo>
                    <a:pt x="250" y="4"/>
                  </a:lnTo>
                  <a:lnTo>
                    <a:pt x="240" y="32"/>
                  </a:lnTo>
                  <a:lnTo>
                    <a:pt x="280" y="46"/>
                  </a:lnTo>
                  <a:close/>
                  <a:moveTo>
                    <a:pt x="244" y="32"/>
                  </a:moveTo>
                  <a:lnTo>
                    <a:pt x="248" y="4"/>
                  </a:lnTo>
                  <a:lnTo>
                    <a:pt x="204" y="0"/>
                  </a:lnTo>
                  <a:lnTo>
                    <a:pt x="200" y="28"/>
                  </a:lnTo>
                  <a:lnTo>
                    <a:pt x="244" y="32"/>
                  </a:lnTo>
                  <a:close/>
                  <a:moveTo>
                    <a:pt x="204" y="28"/>
                  </a:moveTo>
                  <a:lnTo>
                    <a:pt x="200" y="0"/>
                  </a:lnTo>
                  <a:lnTo>
                    <a:pt x="158" y="4"/>
                  </a:lnTo>
                  <a:lnTo>
                    <a:pt x="162" y="32"/>
                  </a:lnTo>
                  <a:lnTo>
                    <a:pt x="204" y="28"/>
                  </a:lnTo>
                  <a:close/>
                  <a:moveTo>
                    <a:pt x="164" y="32"/>
                  </a:moveTo>
                  <a:lnTo>
                    <a:pt x="154" y="4"/>
                  </a:lnTo>
                  <a:lnTo>
                    <a:pt x="116" y="20"/>
                  </a:lnTo>
                  <a:lnTo>
                    <a:pt x="124" y="46"/>
                  </a:lnTo>
                  <a:lnTo>
                    <a:pt x="164" y="32"/>
                  </a:lnTo>
                  <a:close/>
                  <a:moveTo>
                    <a:pt x="128" y="44"/>
                  </a:moveTo>
                  <a:lnTo>
                    <a:pt x="112" y="20"/>
                  </a:lnTo>
                  <a:lnTo>
                    <a:pt x="78" y="42"/>
                  </a:lnTo>
                  <a:lnTo>
                    <a:pt x="94" y="66"/>
                  </a:lnTo>
                  <a:lnTo>
                    <a:pt x="128" y="44"/>
                  </a:lnTo>
                  <a:close/>
                  <a:moveTo>
                    <a:pt x="96" y="64"/>
                  </a:moveTo>
                  <a:lnTo>
                    <a:pt x="76" y="44"/>
                  </a:lnTo>
                  <a:lnTo>
                    <a:pt x="46" y="74"/>
                  </a:lnTo>
                  <a:lnTo>
                    <a:pt x="66" y="94"/>
                  </a:lnTo>
                  <a:lnTo>
                    <a:pt x="96" y="64"/>
                  </a:lnTo>
                  <a:close/>
                  <a:moveTo>
                    <a:pt x="68" y="92"/>
                  </a:moveTo>
                  <a:lnTo>
                    <a:pt x="44" y="76"/>
                  </a:lnTo>
                  <a:lnTo>
                    <a:pt x="22" y="110"/>
                  </a:lnTo>
                  <a:lnTo>
                    <a:pt x="46" y="126"/>
                  </a:lnTo>
                  <a:lnTo>
                    <a:pt x="68" y="92"/>
                  </a:lnTo>
                  <a:close/>
                  <a:moveTo>
                    <a:pt x="48" y="124"/>
                  </a:moveTo>
                  <a:lnTo>
                    <a:pt x="20" y="114"/>
                  </a:lnTo>
                  <a:lnTo>
                    <a:pt x="6" y="154"/>
                  </a:lnTo>
                  <a:lnTo>
                    <a:pt x="34" y="162"/>
                  </a:lnTo>
                  <a:lnTo>
                    <a:pt x="48" y="124"/>
                  </a:lnTo>
                  <a:close/>
                  <a:moveTo>
                    <a:pt x="34" y="160"/>
                  </a:moveTo>
                  <a:lnTo>
                    <a:pt x="6" y="156"/>
                  </a:lnTo>
                  <a:lnTo>
                    <a:pt x="0" y="200"/>
                  </a:lnTo>
                  <a:lnTo>
                    <a:pt x="30" y="202"/>
                  </a:lnTo>
                  <a:lnTo>
                    <a:pt x="34" y="160"/>
                  </a:lnTo>
                  <a:close/>
                  <a:moveTo>
                    <a:pt x="30" y="200"/>
                  </a:moveTo>
                  <a:lnTo>
                    <a:pt x="0" y="202"/>
                  </a:lnTo>
                  <a:lnTo>
                    <a:pt x="6" y="246"/>
                  </a:lnTo>
                  <a:lnTo>
                    <a:pt x="34" y="242"/>
                  </a:lnTo>
                  <a:lnTo>
                    <a:pt x="30" y="200"/>
                  </a:lnTo>
                  <a:close/>
                  <a:moveTo>
                    <a:pt x="34" y="238"/>
                  </a:moveTo>
                  <a:lnTo>
                    <a:pt x="6" y="248"/>
                  </a:lnTo>
                  <a:lnTo>
                    <a:pt x="20" y="288"/>
                  </a:lnTo>
                  <a:lnTo>
                    <a:pt x="48" y="278"/>
                  </a:lnTo>
                  <a:lnTo>
                    <a:pt x="34" y="238"/>
                  </a:lnTo>
                  <a:close/>
                  <a:moveTo>
                    <a:pt x="46" y="276"/>
                  </a:moveTo>
                  <a:lnTo>
                    <a:pt x="22" y="290"/>
                  </a:lnTo>
                  <a:lnTo>
                    <a:pt x="44" y="326"/>
                  </a:lnTo>
                  <a:lnTo>
                    <a:pt x="68" y="310"/>
                  </a:lnTo>
                  <a:lnTo>
                    <a:pt x="46" y="276"/>
                  </a:lnTo>
                  <a:close/>
                  <a:moveTo>
                    <a:pt x="66" y="308"/>
                  </a:moveTo>
                  <a:lnTo>
                    <a:pt x="46" y="328"/>
                  </a:lnTo>
                  <a:lnTo>
                    <a:pt x="76" y="358"/>
                  </a:lnTo>
                  <a:lnTo>
                    <a:pt x="96" y="336"/>
                  </a:lnTo>
                  <a:lnTo>
                    <a:pt x="66" y="308"/>
                  </a:lnTo>
                  <a:close/>
                  <a:moveTo>
                    <a:pt x="94" y="334"/>
                  </a:moveTo>
                  <a:lnTo>
                    <a:pt x="78" y="360"/>
                  </a:lnTo>
                  <a:lnTo>
                    <a:pt x="112" y="382"/>
                  </a:lnTo>
                  <a:lnTo>
                    <a:pt x="128" y="358"/>
                  </a:lnTo>
                  <a:lnTo>
                    <a:pt x="94" y="334"/>
                  </a:lnTo>
                  <a:close/>
                  <a:moveTo>
                    <a:pt x="124" y="356"/>
                  </a:moveTo>
                  <a:lnTo>
                    <a:pt x="116" y="382"/>
                  </a:lnTo>
                  <a:lnTo>
                    <a:pt x="154" y="396"/>
                  </a:lnTo>
                  <a:lnTo>
                    <a:pt x="164" y="370"/>
                  </a:lnTo>
                  <a:lnTo>
                    <a:pt x="124" y="356"/>
                  </a:lnTo>
                  <a:close/>
                  <a:moveTo>
                    <a:pt x="162" y="368"/>
                  </a:moveTo>
                  <a:lnTo>
                    <a:pt x="158" y="398"/>
                  </a:lnTo>
                  <a:lnTo>
                    <a:pt x="200" y="402"/>
                  </a:lnTo>
                  <a:lnTo>
                    <a:pt x="204" y="374"/>
                  </a:lnTo>
                  <a:lnTo>
                    <a:pt x="162" y="368"/>
                  </a:lnTo>
                  <a:close/>
                  <a:moveTo>
                    <a:pt x="200" y="374"/>
                  </a:moveTo>
                  <a:lnTo>
                    <a:pt x="204" y="402"/>
                  </a:lnTo>
                  <a:lnTo>
                    <a:pt x="248" y="398"/>
                  </a:lnTo>
                  <a:lnTo>
                    <a:pt x="244" y="368"/>
                  </a:lnTo>
                  <a:lnTo>
                    <a:pt x="200" y="374"/>
                  </a:lnTo>
                  <a:close/>
                  <a:moveTo>
                    <a:pt x="240" y="370"/>
                  </a:moveTo>
                  <a:lnTo>
                    <a:pt x="250" y="396"/>
                  </a:lnTo>
                  <a:lnTo>
                    <a:pt x="290" y="382"/>
                  </a:lnTo>
                  <a:lnTo>
                    <a:pt x="280" y="356"/>
                  </a:lnTo>
                  <a:lnTo>
                    <a:pt x="240" y="370"/>
                  </a:lnTo>
                  <a:close/>
                  <a:moveTo>
                    <a:pt x="278" y="358"/>
                  </a:moveTo>
                  <a:lnTo>
                    <a:pt x="292" y="382"/>
                  </a:lnTo>
                  <a:lnTo>
                    <a:pt x="328" y="360"/>
                  </a:lnTo>
                  <a:lnTo>
                    <a:pt x="312" y="334"/>
                  </a:lnTo>
                  <a:lnTo>
                    <a:pt x="278" y="358"/>
                  </a:lnTo>
                  <a:close/>
                  <a:moveTo>
                    <a:pt x="310" y="336"/>
                  </a:moveTo>
                  <a:lnTo>
                    <a:pt x="330" y="358"/>
                  </a:lnTo>
                  <a:lnTo>
                    <a:pt x="358" y="328"/>
                  </a:lnTo>
                  <a:lnTo>
                    <a:pt x="338" y="308"/>
                  </a:lnTo>
                  <a:lnTo>
                    <a:pt x="310" y="336"/>
                  </a:lnTo>
                  <a:close/>
                  <a:moveTo>
                    <a:pt x="336" y="310"/>
                  </a:moveTo>
                  <a:lnTo>
                    <a:pt x="360" y="326"/>
                  </a:lnTo>
                  <a:lnTo>
                    <a:pt x="382" y="290"/>
                  </a:lnTo>
                  <a:lnTo>
                    <a:pt x="358" y="276"/>
                  </a:lnTo>
                  <a:lnTo>
                    <a:pt x="336" y="310"/>
                  </a:lnTo>
                  <a:close/>
                  <a:moveTo>
                    <a:pt x="358" y="278"/>
                  </a:moveTo>
                  <a:lnTo>
                    <a:pt x="384" y="288"/>
                  </a:lnTo>
                  <a:lnTo>
                    <a:pt x="398" y="248"/>
                  </a:lnTo>
                  <a:lnTo>
                    <a:pt x="372" y="238"/>
                  </a:lnTo>
                  <a:lnTo>
                    <a:pt x="358" y="278"/>
                  </a:lnTo>
                  <a:close/>
                  <a:moveTo>
                    <a:pt x="370" y="242"/>
                  </a:moveTo>
                  <a:lnTo>
                    <a:pt x="400" y="246"/>
                  </a:lnTo>
                  <a:lnTo>
                    <a:pt x="404" y="202"/>
                  </a:lnTo>
                  <a:lnTo>
                    <a:pt x="376" y="200"/>
                  </a:lnTo>
                  <a:lnTo>
                    <a:pt x="370" y="242"/>
                  </a:lnTo>
                  <a:close/>
                  <a:moveTo>
                    <a:pt x="404" y="200"/>
                  </a:moveTo>
                  <a:lnTo>
                    <a:pt x="404" y="200"/>
                  </a:lnTo>
                  <a:lnTo>
                    <a:pt x="390" y="200"/>
                  </a:lnTo>
                  <a:lnTo>
                    <a:pt x="404" y="202"/>
                  </a:lnTo>
                  <a:lnTo>
                    <a:pt x="404" y="200"/>
                  </a:lnTo>
                  <a:close/>
                  <a:moveTo>
                    <a:pt x="398" y="154"/>
                  </a:moveTo>
                  <a:lnTo>
                    <a:pt x="398" y="154"/>
                  </a:lnTo>
                  <a:lnTo>
                    <a:pt x="384" y="158"/>
                  </a:lnTo>
                  <a:lnTo>
                    <a:pt x="400" y="156"/>
                  </a:lnTo>
                  <a:lnTo>
                    <a:pt x="398" y="154"/>
                  </a:lnTo>
                  <a:close/>
                  <a:moveTo>
                    <a:pt x="384" y="112"/>
                  </a:moveTo>
                  <a:lnTo>
                    <a:pt x="382" y="110"/>
                  </a:lnTo>
                  <a:lnTo>
                    <a:pt x="370" y="118"/>
                  </a:lnTo>
                  <a:lnTo>
                    <a:pt x="384" y="114"/>
                  </a:lnTo>
                  <a:lnTo>
                    <a:pt x="384" y="112"/>
                  </a:lnTo>
                  <a:close/>
                  <a:moveTo>
                    <a:pt x="360" y="74"/>
                  </a:moveTo>
                  <a:lnTo>
                    <a:pt x="358" y="74"/>
                  </a:lnTo>
                  <a:lnTo>
                    <a:pt x="348" y="84"/>
                  </a:lnTo>
                  <a:lnTo>
                    <a:pt x="360" y="76"/>
                  </a:lnTo>
                  <a:lnTo>
                    <a:pt x="360" y="74"/>
                  </a:lnTo>
                  <a:close/>
                  <a:moveTo>
                    <a:pt x="328" y="44"/>
                  </a:moveTo>
                  <a:lnTo>
                    <a:pt x="328" y="42"/>
                  </a:lnTo>
                  <a:lnTo>
                    <a:pt x="320" y="54"/>
                  </a:lnTo>
                  <a:lnTo>
                    <a:pt x="330" y="44"/>
                  </a:lnTo>
                  <a:lnTo>
                    <a:pt x="328" y="44"/>
                  </a:lnTo>
                  <a:close/>
                  <a:moveTo>
                    <a:pt x="292" y="20"/>
                  </a:moveTo>
                  <a:lnTo>
                    <a:pt x="290" y="20"/>
                  </a:lnTo>
                  <a:lnTo>
                    <a:pt x="284" y="32"/>
                  </a:lnTo>
                  <a:lnTo>
                    <a:pt x="292" y="20"/>
                  </a:lnTo>
                  <a:close/>
                  <a:moveTo>
                    <a:pt x="248" y="4"/>
                  </a:moveTo>
                  <a:lnTo>
                    <a:pt x="248" y="4"/>
                  </a:lnTo>
                  <a:lnTo>
                    <a:pt x="246" y="18"/>
                  </a:lnTo>
                  <a:lnTo>
                    <a:pt x="250" y="4"/>
                  </a:lnTo>
                  <a:lnTo>
                    <a:pt x="248" y="4"/>
                  </a:lnTo>
                  <a:close/>
                  <a:moveTo>
                    <a:pt x="202" y="0"/>
                  </a:moveTo>
                  <a:lnTo>
                    <a:pt x="200" y="0"/>
                  </a:lnTo>
                  <a:lnTo>
                    <a:pt x="202" y="14"/>
                  </a:lnTo>
                  <a:lnTo>
                    <a:pt x="204" y="0"/>
                  </a:lnTo>
                  <a:lnTo>
                    <a:pt x="202" y="0"/>
                  </a:lnTo>
                  <a:close/>
                  <a:moveTo>
                    <a:pt x="156" y="4"/>
                  </a:moveTo>
                  <a:lnTo>
                    <a:pt x="154" y="4"/>
                  </a:lnTo>
                  <a:lnTo>
                    <a:pt x="160" y="18"/>
                  </a:lnTo>
                  <a:lnTo>
                    <a:pt x="158" y="4"/>
                  </a:lnTo>
                  <a:lnTo>
                    <a:pt x="156" y="4"/>
                  </a:lnTo>
                  <a:close/>
                  <a:moveTo>
                    <a:pt x="114" y="20"/>
                  </a:moveTo>
                  <a:lnTo>
                    <a:pt x="112" y="20"/>
                  </a:lnTo>
                  <a:lnTo>
                    <a:pt x="120" y="32"/>
                  </a:lnTo>
                  <a:lnTo>
                    <a:pt x="116" y="20"/>
                  </a:lnTo>
                  <a:lnTo>
                    <a:pt x="114" y="20"/>
                  </a:lnTo>
                  <a:close/>
                  <a:moveTo>
                    <a:pt x="76" y="44"/>
                  </a:moveTo>
                  <a:lnTo>
                    <a:pt x="76" y="44"/>
                  </a:lnTo>
                  <a:lnTo>
                    <a:pt x="86" y="54"/>
                  </a:lnTo>
                  <a:lnTo>
                    <a:pt x="78" y="42"/>
                  </a:lnTo>
                  <a:lnTo>
                    <a:pt x="76" y="44"/>
                  </a:lnTo>
                  <a:close/>
                  <a:moveTo>
                    <a:pt x="46" y="74"/>
                  </a:moveTo>
                  <a:lnTo>
                    <a:pt x="44" y="76"/>
                  </a:lnTo>
                  <a:lnTo>
                    <a:pt x="56" y="84"/>
                  </a:lnTo>
                  <a:lnTo>
                    <a:pt x="46" y="74"/>
                  </a:lnTo>
                  <a:close/>
                  <a:moveTo>
                    <a:pt x="22" y="112"/>
                  </a:moveTo>
                  <a:lnTo>
                    <a:pt x="20" y="114"/>
                  </a:lnTo>
                  <a:lnTo>
                    <a:pt x="34" y="118"/>
                  </a:lnTo>
                  <a:lnTo>
                    <a:pt x="22" y="110"/>
                  </a:lnTo>
                  <a:lnTo>
                    <a:pt x="22" y="112"/>
                  </a:lnTo>
                  <a:close/>
                  <a:moveTo>
                    <a:pt x="6" y="154"/>
                  </a:moveTo>
                  <a:lnTo>
                    <a:pt x="6" y="156"/>
                  </a:lnTo>
                  <a:lnTo>
                    <a:pt x="20" y="158"/>
                  </a:lnTo>
                  <a:lnTo>
                    <a:pt x="6" y="154"/>
                  </a:lnTo>
                  <a:close/>
                  <a:moveTo>
                    <a:pt x="0" y="200"/>
                  </a:moveTo>
                  <a:lnTo>
                    <a:pt x="0" y="202"/>
                  </a:lnTo>
                  <a:lnTo>
                    <a:pt x="16" y="200"/>
                  </a:lnTo>
                  <a:lnTo>
                    <a:pt x="0" y="200"/>
                  </a:lnTo>
                  <a:close/>
                  <a:moveTo>
                    <a:pt x="6" y="248"/>
                  </a:moveTo>
                  <a:lnTo>
                    <a:pt x="6" y="248"/>
                  </a:lnTo>
                  <a:lnTo>
                    <a:pt x="20" y="244"/>
                  </a:lnTo>
                  <a:lnTo>
                    <a:pt x="6" y="246"/>
                  </a:lnTo>
                  <a:lnTo>
                    <a:pt x="6" y="248"/>
                  </a:lnTo>
                  <a:close/>
                  <a:moveTo>
                    <a:pt x="22" y="290"/>
                  </a:moveTo>
                  <a:lnTo>
                    <a:pt x="22" y="290"/>
                  </a:lnTo>
                  <a:lnTo>
                    <a:pt x="34" y="284"/>
                  </a:lnTo>
                  <a:lnTo>
                    <a:pt x="20" y="288"/>
                  </a:lnTo>
                  <a:lnTo>
                    <a:pt x="22" y="290"/>
                  </a:lnTo>
                  <a:close/>
                  <a:moveTo>
                    <a:pt x="46" y="328"/>
                  </a:moveTo>
                  <a:lnTo>
                    <a:pt x="46" y="328"/>
                  </a:lnTo>
                  <a:lnTo>
                    <a:pt x="56" y="318"/>
                  </a:lnTo>
                  <a:lnTo>
                    <a:pt x="44" y="326"/>
                  </a:lnTo>
                  <a:lnTo>
                    <a:pt x="46" y="328"/>
                  </a:lnTo>
                  <a:close/>
                  <a:moveTo>
                    <a:pt x="76" y="358"/>
                  </a:moveTo>
                  <a:lnTo>
                    <a:pt x="78" y="360"/>
                  </a:lnTo>
                  <a:lnTo>
                    <a:pt x="86" y="348"/>
                  </a:lnTo>
                  <a:lnTo>
                    <a:pt x="76" y="358"/>
                  </a:lnTo>
                  <a:close/>
                  <a:moveTo>
                    <a:pt x="114" y="382"/>
                  </a:moveTo>
                  <a:lnTo>
                    <a:pt x="116" y="382"/>
                  </a:lnTo>
                  <a:lnTo>
                    <a:pt x="120" y="370"/>
                  </a:lnTo>
                  <a:lnTo>
                    <a:pt x="112" y="382"/>
                  </a:lnTo>
                  <a:lnTo>
                    <a:pt x="114" y="382"/>
                  </a:lnTo>
                  <a:close/>
                  <a:moveTo>
                    <a:pt x="156" y="398"/>
                  </a:moveTo>
                  <a:lnTo>
                    <a:pt x="158" y="398"/>
                  </a:lnTo>
                  <a:lnTo>
                    <a:pt x="160" y="384"/>
                  </a:lnTo>
                  <a:lnTo>
                    <a:pt x="154" y="396"/>
                  </a:lnTo>
                  <a:lnTo>
                    <a:pt x="156" y="398"/>
                  </a:lnTo>
                  <a:close/>
                  <a:moveTo>
                    <a:pt x="202" y="402"/>
                  </a:moveTo>
                  <a:lnTo>
                    <a:pt x="204" y="402"/>
                  </a:lnTo>
                  <a:lnTo>
                    <a:pt x="202" y="388"/>
                  </a:lnTo>
                  <a:lnTo>
                    <a:pt x="200" y="402"/>
                  </a:lnTo>
                  <a:lnTo>
                    <a:pt x="202" y="402"/>
                  </a:lnTo>
                  <a:close/>
                  <a:moveTo>
                    <a:pt x="248" y="398"/>
                  </a:moveTo>
                  <a:lnTo>
                    <a:pt x="250" y="396"/>
                  </a:lnTo>
                  <a:lnTo>
                    <a:pt x="246" y="384"/>
                  </a:lnTo>
                  <a:lnTo>
                    <a:pt x="248" y="398"/>
                  </a:lnTo>
                  <a:close/>
                  <a:moveTo>
                    <a:pt x="292" y="382"/>
                  </a:moveTo>
                  <a:lnTo>
                    <a:pt x="292" y="382"/>
                  </a:lnTo>
                  <a:lnTo>
                    <a:pt x="284" y="370"/>
                  </a:lnTo>
                  <a:lnTo>
                    <a:pt x="290" y="382"/>
                  </a:lnTo>
                  <a:lnTo>
                    <a:pt x="292" y="382"/>
                  </a:lnTo>
                  <a:close/>
                  <a:moveTo>
                    <a:pt x="328" y="358"/>
                  </a:moveTo>
                  <a:lnTo>
                    <a:pt x="330" y="358"/>
                  </a:lnTo>
                  <a:lnTo>
                    <a:pt x="320" y="348"/>
                  </a:lnTo>
                  <a:lnTo>
                    <a:pt x="328" y="360"/>
                  </a:lnTo>
                  <a:lnTo>
                    <a:pt x="328" y="358"/>
                  </a:lnTo>
                  <a:close/>
                  <a:moveTo>
                    <a:pt x="360" y="328"/>
                  </a:moveTo>
                  <a:lnTo>
                    <a:pt x="360" y="326"/>
                  </a:lnTo>
                  <a:lnTo>
                    <a:pt x="348" y="318"/>
                  </a:lnTo>
                  <a:lnTo>
                    <a:pt x="358" y="328"/>
                  </a:lnTo>
                  <a:lnTo>
                    <a:pt x="360" y="328"/>
                  </a:lnTo>
                  <a:close/>
                  <a:moveTo>
                    <a:pt x="384" y="290"/>
                  </a:moveTo>
                  <a:lnTo>
                    <a:pt x="384" y="288"/>
                  </a:lnTo>
                  <a:lnTo>
                    <a:pt x="370" y="284"/>
                  </a:lnTo>
                  <a:lnTo>
                    <a:pt x="382" y="290"/>
                  </a:lnTo>
                  <a:lnTo>
                    <a:pt x="384" y="290"/>
                  </a:lnTo>
                  <a:close/>
                  <a:moveTo>
                    <a:pt x="398" y="248"/>
                  </a:moveTo>
                  <a:lnTo>
                    <a:pt x="400" y="246"/>
                  </a:lnTo>
                  <a:lnTo>
                    <a:pt x="384" y="244"/>
                  </a:lnTo>
                  <a:lnTo>
                    <a:pt x="398" y="248"/>
                  </a:lnTo>
                  <a:close/>
                  <a:moveTo>
                    <a:pt x="404" y="200"/>
                  </a:moveTo>
                  <a:lnTo>
                    <a:pt x="404" y="200"/>
                  </a:lnTo>
                  <a:lnTo>
                    <a:pt x="390" y="200"/>
                  </a:lnTo>
                  <a:lnTo>
                    <a:pt x="404" y="202"/>
                  </a:lnTo>
                  <a:lnTo>
                    <a:pt x="404" y="200"/>
                  </a:lnTo>
                  <a:close/>
                </a:path>
              </a:pathLst>
            </a:custGeom>
            <a:solidFill>
              <a:srgbClr val="FFFFFF"/>
            </a:solidFill>
            <a:ln w="0">
              <a:noFill/>
              <a:round/>
              <a:headEnd/>
              <a:tailEnd/>
            </a:ln>
          </p:spPr>
          <p:txBody>
            <a:bodyPr/>
            <a:lstStyle/>
            <a:p>
              <a:endParaRPr lang="en-US"/>
            </a:p>
          </p:txBody>
        </p:sp>
        <p:sp>
          <p:nvSpPr>
            <p:cNvPr id="1037" name="Rectangle 24"/>
            <p:cNvSpPr>
              <a:spLocks noChangeAspect="1" noChangeArrowheads="1"/>
            </p:cNvSpPr>
            <p:nvPr/>
          </p:nvSpPr>
          <p:spPr bwMode="auto">
            <a:xfrm>
              <a:off x="2860" y="1662"/>
              <a:ext cx="18" cy="60"/>
            </a:xfrm>
            <a:prstGeom prst="rect">
              <a:avLst/>
            </a:prstGeom>
            <a:solidFill>
              <a:srgbClr val="FFFFFF"/>
            </a:solidFill>
            <a:ln w="0">
              <a:noFill/>
              <a:miter lim="800000"/>
              <a:headEnd/>
              <a:tailEnd/>
            </a:ln>
          </p:spPr>
          <p:txBody>
            <a:bodyPr/>
            <a:lstStyle/>
            <a:p>
              <a:endParaRPr lang="en-US"/>
            </a:p>
          </p:txBody>
        </p:sp>
        <p:sp>
          <p:nvSpPr>
            <p:cNvPr id="1038" name="Freeform 25"/>
            <p:cNvSpPr>
              <a:spLocks noChangeAspect="1"/>
            </p:cNvSpPr>
            <p:nvPr/>
          </p:nvSpPr>
          <p:spPr bwMode="auto">
            <a:xfrm>
              <a:off x="2864" y="1770"/>
              <a:ext cx="84" cy="62"/>
            </a:xfrm>
            <a:custGeom>
              <a:avLst/>
              <a:gdLst>
                <a:gd name="T0" fmla="*/ 84 w 84"/>
                <a:gd name="T1" fmla="*/ 10 h 62"/>
                <a:gd name="T2" fmla="*/ 78 w 84"/>
                <a:gd name="T3" fmla="*/ 0 h 62"/>
                <a:gd name="T4" fmla="*/ 0 w 84"/>
                <a:gd name="T5" fmla="*/ 48 h 62"/>
                <a:gd name="T6" fmla="*/ 10 w 84"/>
                <a:gd name="T7" fmla="*/ 62 h 62"/>
                <a:gd name="T8" fmla="*/ 84 w 84"/>
                <a:gd name="T9" fmla="*/ 10 h 62"/>
                <a:gd name="T10" fmla="*/ 0 60000 65536"/>
                <a:gd name="T11" fmla="*/ 0 60000 65536"/>
                <a:gd name="T12" fmla="*/ 0 60000 65536"/>
                <a:gd name="T13" fmla="*/ 0 60000 65536"/>
                <a:gd name="T14" fmla="*/ 0 60000 65536"/>
                <a:gd name="T15" fmla="*/ 0 w 84"/>
                <a:gd name="T16" fmla="*/ 0 h 62"/>
                <a:gd name="T17" fmla="*/ 84 w 84"/>
                <a:gd name="T18" fmla="*/ 62 h 62"/>
              </a:gdLst>
              <a:ahLst/>
              <a:cxnLst>
                <a:cxn ang="T10">
                  <a:pos x="T0" y="T1"/>
                </a:cxn>
                <a:cxn ang="T11">
                  <a:pos x="T2" y="T3"/>
                </a:cxn>
                <a:cxn ang="T12">
                  <a:pos x="T4" y="T5"/>
                </a:cxn>
                <a:cxn ang="T13">
                  <a:pos x="T6" y="T7"/>
                </a:cxn>
                <a:cxn ang="T14">
                  <a:pos x="T8" y="T9"/>
                </a:cxn>
              </a:cxnLst>
              <a:rect l="T15" t="T16" r="T17" b="T18"/>
              <a:pathLst>
                <a:path w="84" h="62">
                  <a:moveTo>
                    <a:pt x="84" y="10"/>
                  </a:moveTo>
                  <a:lnTo>
                    <a:pt x="78" y="0"/>
                  </a:lnTo>
                  <a:lnTo>
                    <a:pt x="0" y="48"/>
                  </a:lnTo>
                  <a:lnTo>
                    <a:pt x="10" y="62"/>
                  </a:lnTo>
                  <a:lnTo>
                    <a:pt x="84" y="10"/>
                  </a:lnTo>
                  <a:close/>
                </a:path>
              </a:pathLst>
            </a:custGeom>
            <a:solidFill>
              <a:srgbClr val="FFFFFF"/>
            </a:solidFill>
            <a:ln w="0">
              <a:noFill/>
              <a:round/>
              <a:headEnd/>
              <a:tailEnd/>
            </a:ln>
          </p:spPr>
          <p:txBody>
            <a:bodyPr/>
            <a:lstStyle/>
            <a:p>
              <a:endParaRPr lang="en-US"/>
            </a:p>
          </p:txBody>
        </p:sp>
        <p:sp>
          <p:nvSpPr>
            <p:cNvPr id="1039" name="Freeform 26"/>
            <p:cNvSpPr>
              <a:spLocks noChangeAspect="1"/>
            </p:cNvSpPr>
            <p:nvPr/>
          </p:nvSpPr>
          <p:spPr bwMode="auto">
            <a:xfrm>
              <a:off x="2744" y="1740"/>
              <a:ext cx="132" cy="94"/>
            </a:xfrm>
            <a:custGeom>
              <a:avLst/>
              <a:gdLst>
                <a:gd name="T0" fmla="*/ 6 w 132"/>
                <a:gd name="T1" fmla="*/ 0 h 94"/>
                <a:gd name="T2" fmla="*/ 0 w 132"/>
                <a:gd name="T3" fmla="*/ 10 h 94"/>
                <a:gd name="T4" fmla="*/ 122 w 132"/>
                <a:gd name="T5" fmla="*/ 94 h 94"/>
                <a:gd name="T6" fmla="*/ 132 w 132"/>
                <a:gd name="T7" fmla="*/ 80 h 94"/>
                <a:gd name="T8" fmla="*/ 6 w 132"/>
                <a:gd name="T9" fmla="*/ 0 h 94"/>
                <a:gd name="T10" fmla="*/ 0 60000 65536"/>
                <a:gd name="T11" fmla="*/ 0 60000 65536"/>
                <a:gd name="T12" fmla="*/ 0 60000 65536"/>
                <a:gd name="T13" fmla="*/ 0 60000 65536"/>
                <a:gd name="T14" fmla="*/ 0 60000 65536"/>
                <a:gd name="T15" fmla="*/ 0 w 132"/>
                <a:gd name="T16" fmla="*/ 0 h 94"/>
                <a:gd name="T17" fmla="*/ 132 w 132"/>
                <a:gd name="T18" fmla="*/ 94 h 94"/>
              </a:gdLst>
              <a:ahLst/>
              <a:cxnLst>
                <a:cxn ang="T10">
                  <a:pos x="T0" y="T1"/>
                </a:cxn>
                <a:cxn ang="T11">
                  <a:pos x="T2" y="T3"/>
                </a:cxn>
                <a:cxn ang="T12">
                  <a:pos x="T4" y="T5"/>
                </a:cxn>
                <a:cxn ang="T13">
                  <a:pos x="T6" y="T7"/>
                </a:cxn>
                <a:cxn ang="T14">
                  <a:pos x="T8" y="T9"/>
                </a:cxn>
              </a:cxnLst>
              <a:rect l="T15" t="T16" r="T17" b="T18"/>
              <a:pathLst>
                <a:path w="132" h="94">
                  <a:moveTo>
                    <a:pt x="6" y="0"/>
                  </a:moveTo>
                  <a:lnTo>
                    <a:pt x="0" y="10"/>
                  </a:lnTo>
                  <a:lnTo>
                    <a:pt x="122" y="94"/>
                  </a:lnTo>
                  <a:lnTo>
                    <a:pt x="132" y="80"/>
                  </a:lnTo>
                  <a:lnTo>
                    <a:pt x="6" y="0"/>
                  </a:lnTo>
                  <a:close/>
                </a:path>
              </a:pathLst>
            </a:custGeom>
            <a:solidFill>
              <a:srgbClr val="FFFFFF"/>
            </a:solidFill>
            <a:ln w="0">
              <a:noFill/>
              <a:round/>
              <a:headEnd/>
              <a:tailEnd/>
            </a:ln>
          </p:spPr>
          <p:txBody>
            <a:bodyPr/>
            <a:lstStyle/>
            <a:p>
              <a:endParaRPr lang="en-US"/>
            </a:p>
          </p:txBody>
        </p:sp>
        <p:sp>
          <p:nvSpPr>
            <p:cNvPr id="1040" name="Rectangle 27"/>
            <p:cNvSpPr>
              <a:spLocks noChangeAspect="1" noChangeArrowheads="1"/>
            </p:cNvSpPr>
            <p:nvPr/>
          </p:nvSpPr>
          <p:spPr bwMode="auto">
            <a:xfrm>
              <a:off x="2860" y="1924"/>
              <a:ext cx="18" cy="58"/>
            </a:xfrm>
            <a:prstGeom prst="rect">
              <a:avLst/>
            </a:prstGeom>
            <a:solidFill>
              <a:srgbClr val="FFFFFF"/>
            </a:solidFill>
            <a:ln w="0">
              <a:noFill/>
              <a:miter lim="800000"/>
              <a:headEnd/>
              <a:tailEnd/>
            </a:ln>
          </p:spPr>
          <p:txBody>
            <a:bodyPr/>
            <a:lstStyle/>
            <a:p>
              <a:endParaRPr lang="en-US"/>
            </a:p>
          </p:txBody>
        </p:sp>
        <p:sp>
          <p:nvSpPr>
            <p:cNvPr id="1041" name="Rectangle 28"/>
            <p:cNvSpPr>
              <a:spLocks noChangeAspect="1" noChangeArrowheads="1"/>
            </p:cNvSpPr>
            <p:nvPr/>
          </p:nvSpPr>
          <p:spPr bwMode="auto">
            <a:xfrm>
              <a:off x="2708" y="1814"/>
              <a:ext cx="58" cy="18"/>
            </a:xfrm>
            <a:prstGeom prst="rect">
              <a:avLst/>
            </a:prstGeom>
            <a:solidFill>
              <a:srgbClr val="FFFFFF"/>
            </a:solidFill>
            <a:ln w="0">
              <a:noFill/>
              <a:miter lim="800000"/>
              <a:headEnd/>
              <a:tailEnd/>
            </a:ln>
          </p:spPr>
          <p:txBody>
            <a:bodyPr/>
            <a:lstStyle/>
            <a:p>
              <a:endParaRPr lang="en-US"/>
            </a:p>
          </p:txBody>
        </p:sp>
        <p:sp>
          <p:nvSpPr>
            <p:cNvPr id="1042" name="Rectangle 29"/>
            <p:cNvSpPr>
              <a:spLocks noChangeAspect="1" noChangeArrowheads="1"/>
            </p:cNvSpPr>
            <p:nvPr/>
          </p:nvSpPr>
          <p:spPr bwMode="auto">
            <a:xfrm>
              <a:off x="2976" y="1814"/>
              <a:ext cx="60" cy="18"/>
            </a:xfrm>
            <a:prstGeom prst="rect">
              <a:avLst/>
            </a:prstGeom>
            <a:solidFill>
              <a:srgbClr val="FFFFFF"/>
            </a:solidFill>
            <a:ln w="0">
              <a:noFill/>
              <a:miter lim="800000"/>
              <a:headEnd/>
              <a:tailEnd/>
            </a:ln>
          </p:spPr>
          <p:txBody>
            <a:bodyPr/>
            <a:lstStyle/>
            <a:p>
              <a:endParaRPr lang="en-US"/>
            </a:p>
          </p:txBody>
        </p:sp>
        <p:sp>
          <p:nvSpPr>
            <p:cNvPr id="1043" name="Freeform 30"/>
            <p:cNvSpPr>
              <a:spLocks noChangeAspect="1"/>
            </p:cNvSpPr>
            <p:nvPr/>
          </p:nvSpPr>
          <p:spPr bwMode="auto">
            <a:xfrm>
              <a:off x="2854" y="1810"/>
              <a:ext cx="34" cy="34"/>
            </a:xfrm>
            <a:custGeom>
              <a:avLst/>
              <a:gdLst>
                <a:gd name="T0" fmla="*/ 0 w 34"/>
                <a:gd name="T1" fmla="*/ 16 h 34"/>
                <a:gd name="T2" fmla="*/ 2 w 34"/>
                <a:gd name="T3" fmla="*/ 10 h 34"/>
                <a:gd name="T4" fmla="*/ 4 w 34"/>
                <a:gd name="T5" fmla="*/ 4 h 34"/>
                <a:gd name="T6" fmla="*/ 10 w 34"/>
                <a:gd name="T7" fmla="*/ 2 h 34"/>
                <a:gd name="T8" fmla="*/ 16 w 34"/>
                <a:gd name="T9" fmla="*/ 0 h 34"/>
                <a:gd name="T10" fmla="*/ 24 w 34"/>
                <a:gd name="T11" fmla="*/ 2 h 34"/>
                <a:gd name="T12" fmla="*/ 28 w 34"/>
                <a:gd name="T13" fmla="*/ 4 h 34"/>
                <a:gd name="T14" fmla="*/ 32 w 34"/>
                <a:gd name="T15" fmla="*/ 10 h 34"/>
                <a:gd name="T16" fmla="*/ 34 w 34"/>
                <a:gd name="T17" fmla="*/ 16 h 34"/>
                <a:gd name="T18" fmla="*/ 32 w 34"/>
                <a:gd name="T19" fmla="*/ 24 h 34"/>
                <a:gd name="T20" fmla="*/ 28 w 34"/>
                <a:gd name="T21" fmla="*/ 30 h 34"/>
                <a:gd name="T22" fmla="*/ 24 w 34"/>
                <a:gd name="T23" fmla="*/ 32 h 34"/>
                <a:gd name="T24" fmla="*/ 16 w 34"/>
                <a:gd name="T25" fmla="*/ 34 h 34"/>
                <a:gd name="T26" fmla="*/ 10 w 34"/>
                <a:gd name="T27" fmla="*/ 32 h 34"/>
                <a:gd name="T28" fmla="*/ 4 w 34"/>
                <a:gd name="T29" fmla="*/ 30 h 34"/>
                <a:gd name="T30" fmla="*/ 2 w 34"/>
                <a:gd name="T31" fmla="*/ 24 h 34"/>
                <a:gd name="T32" fmla="*/ 0 w 34"/>
                <a:gd name="T33" fmla="*/ 16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4"/>
                <a:gd name="T53" fmla="*/ 34 w 3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4">
                  <a:moveTo>
                    <a:pt x="0" y="16"/>
                  </a:moveTo>
                  <a:lnTo>
                    <a:pt x="2" y="10"/>
                  </a:lnTo>
                  <a:lnTo>
                    <a:pt x="4" y="4"/>
                  </a:lnTo>
                  <a:lnTo>
                    <a:pt x="10" y="2"/>
                  </a:lnTo>
                  <a:lnTo>
                    <a:pt x="16" y="0"/>
                  </a:lnTo>
                  <a:lnTo>
                    <a:pt x="24" y="2"/>
                  </a:lnTo>
                  <a:lnTo>
                    <a:pt x="28" y="4"/>
                  </a:lnTo>
                  <a:lnTo>
                    <a:pt x="32" y="10"/>
                  </a:lnTo>
                  <a:lnTo>
                    <a:pt x="34" y="16"/>
                  </a:lnTo>
                  <a:lnTo>
                    <a:pt x="32" y="24"/>
                  </a:lnTo>
                  <a:lnTo>
                    <a:pt x="28" y="30"/>
                  </a:lnTo>
                  <a:lnTo>
                    <a:pt x="24" y="32"/>
                  </a:lnTo>
                  <a:lnTo>
                    <a:pt x="16" y="34"/>
                  </a:lnTo>
                  <a:lnTo>
                    <a:pt x="10" y="32"/>
                  </a:lnTo>
                  <a:lnTo>
                    <a:pt x="4" y="30"/>
                  </a:lnTo>
                  <a:lnTo>
                    <a:pt x="2" y="24"/>
                  </a:lnTo>
                  <a:lnTo>
                    <a:pt x="0" y="16"/>
                  </a:lnTo>
                  <a:close/>
                </a:path>
              </a:pathLst>
            </a:custGeom>
            <a:solidFill>
              <a:srgbClr val="FFFFFF"/>
            </a:solidFill>
            <a:ln w="0">
              <a:noFill/>
              <a:round/>
              <a:headEnd/>
              <a:tailEnd/>
            </a:ln>
          </p:spPr>
          <p:txBody>
            <a:bodyPr/>
            <a:lstStyle/>
            <a:p>
              <a:endParaRPr lang="en-US"/>
            </a:p>
          </p:txBody>
        </p:sp>
        <p:sp>
          <p:nvSpPr>
            <p:cNvPr id="1044" name="Freeform 31"/>
            <p:cNvSpPr>
              <a:spLocks noChangeAspect="1" noEditPoints="1"/>
            </p:cNvSpPr>
            <p:nvPr/>
          </p:nvSpPr>
          <p:spPr bwMode="auto">
            <a:xfrm>
              <a:off x="2660" y="2644"/>
              <a:ext cx="404" cy="404"/>
            </a:xfrm>
            <a:custGeom>
              <a:avLst/>
              <a:gdLst>
                <a:gd name="T0" fmla="*/ 376 w 404"/>
                <a:gd name="T1" fmla="*/ 204 h 404"/>
                <a:gd name="T2" fmla="*/ 370 w 404"/>
                <a:gd name="T3" fmla="*/ 164 h 404"/>
                <a:gd name="T4" fmla="*/ 358 w 404"/>
                <a:gd name="T5" fmla="*/ 128 h 404"/>
                <a:gd name="T6" fmla="*/ 338 w 404"/>
                <a:gd name="T7" fmla="*/ 94 h 404"/>
                <a:gd name="T8" fmla="*/ 312 w 404"/>
                <a:gd name="T9" fmla="*/ 68 h 404"/>
                <a:gd name="T10" fmla="*/ 280 w 404"/>
                <a:gd name="T11" fmla="*/ 48 h 404"/>
                <a:gd name="T12" fmla="*/ 244 w 404"/>
                <a:gd name="T13" fmla="*/ 34 h 404"/>
                <a:gd name="T14" fmla="*/ 204 w 404"/>
                <a:gd name="T15" fmla="*/ 28 h 404"/>
                <a:gd name="T16" fmla="*/ 164 w 404"/>
                <a:gd name="T17" fmla="*/ 34 h 404"/>
                <a:gd name="T18" fmla="*/ 128 w 404"/>
                <a:gd name="T19" fmla="*/ 46 h 404"/>
                <a:gd name="T20" fmla="*/ 96 w 404"/>
                <a:gd name="T21" fmla="*/ 66 h 404"/>
                <a:gd name="T22" fmla="*/ 68 w 404"/>
                <a:gd name="T23" fmla="*/ 92 h 404"/>
                <a:gd name="T24" fmla="*/ 48 w 404"/>
                <a:gd name="T25" fmla="*/ 124 h 404"/>
                <a:gd name="T26" fmla="*/ 34 w 404"/>
                <a:gd name="T27" fmla="*/ 160 h 404"/>
                <a:gd name="T28" fmla="*/ 30 w 404"/>
                <a:gd name="T29" fmla="*/ 200 h 404"/>
                <a:gd name="T30" fmla="*/ 34 w 404"/>
                <a:gd name="T31" fmla="*/ 240 h 404"/>
                <a:gd name="T32" fmla="*/ 46 w 404"/>
                <a:gd name="T33" fmla="*/ 276 h 404"/>
                <a:gd name="T34" fmla="*/ 66 w 404"/>
                <a:gd name="T35" fmla="*/ 308 h 404"/>
                <a:gd name="T36" fmla="*/ 92 w 404"/>
                <a:gd name="T37" fmla="*/ 336 h 404"/>
                <a:gd name="T38" fmla="*/ 124 w 404"/>
                <a:gd name="T39" fmla="*/ 356 h 404"/>
                <a:gd name="T40" fmla="*/ 160 w 404"/>
                <a:gd name="T41" fmla="*/ 370 h 404"/>
                <a:gd name="T42" fmla="*/ 200 w 404"/>
                <a:gd name="T43" fmla="*/ 374 h 404"/>
                <a:gd name="T44" fmla="*/ 240 w 404"/>
                <a:gd name="T45" fmla="*/ 370 h 404"/>
                <a:gd name="T46" fmla="*/ 276 w 404"/>
                <a:gd name="T47" fmla="*/ 358 h 404"/>
                <a:gd name="T48" fmla="*/ 310 w 404"/>
                <a:gd name="T49" fmla="*/ 338 h 404"/>
                <a:gd name="T50" fmla="*/ 336 w 404"/>
                <a:gd name="T51" fmla="*/ 312 h 404"/>
                <a:gd name="T52" fmla="*/ 356 w 404"/>
                <a:gd name="T53" fmla="*/ 280 h 404"/>
                <a:gd name="T54" fmla="*/ 370 w 404"/>
                <a:gd name="T55" fmla="*/ 244 h 404"/>
                <a:gd name="T56" fmla="*/ 404 w 404"/>
                <a:gd name="T57" fmla="*/ 202 h 404"/>
                <a:gd name="T58" fmla="*/ 398 w 404"/>
                <a:gd name="T59" fmla="*/ 156 h 404"/>
                <a:gd name="T60" fmla="*/ 384 w 404"/>
                <a:gd name="T61" fmla="*/ 114 h 404"/>
                <a:gd name="T62" fmla="*/ 360 w 404"/>
                <a:gd name="T63" fmla="*/ 76 h 404"/>
                <a:gd name="T64" fmla="*/ 328 w 404"/>
                <a:gd name="T65" fmla="*/ 44 h 404"/>
                <a:gd name="T66" fmla="*/ 290 w 404"/>
                <a:gd name="T67" fmla="*/ 20 h 404"/>
                <a:gd name="T68" fmla="*/ 248 w 404"/>
                <a:gd name="T69" fmla="*/ 6 h 404"/>
                <a:gd name="T70" fmla="*/ 202 w 404"/>
                <a:gd name="T71" fmla="*/ 0 h 404"/>
                <a:gd name="T72" fmla="*/ 156 w 404"/>
                <a:gd name="T73" fmla="*/ 6 h 404"/>
                <a:gd name="T74" fmla="*/ 114 w 404"/>
                <a:gd name="T75" fmla="*/ 20 h 404"/>
                <a:gd name="T76" fmla="*/ 76 w 404"/>
                <a:gd name="T77" fmla="*/ 44 h 404"/>
                <a:gd name="T78" fmla="*/ 44 w 404"/>
                <a:gd name="T79" fmla="*/ 76 h 404"/>
                <a:gd name="T80" fmla="*/ 20 w 404"/>
                <a:gd name="T81" fmla="*/ 114 h 404"/>
                <a:gd name="T82" fmla="*/ 6 w 404"/>
                <a:gd name="T83" fmla="*/ 156 h 404"/>
                <a:gd name="T84" fmla="*/ 0 w 404"/>
                <a:gd name="T85" fmla="*/ 202 h 404"/>
                <a:gd name="T86" fmla="*/ 6 w 404"/>
                <a:gd name="T87" fmla="*/ 248 h 404"/>
                <a:gd name="T88" fmla="*/ 20 w 404"/>
                <a:gd name="T89" fmla="*/ 290 h 404"/>
                <a:gd name="T90" fmla="*/ 44 w 404"/>
                <a:gd name="T91" fmla="*/ 328 h 404"/>
                <a:gd name="T92" fmla="*/ 76 w 404"/>
                <a:gd name="T93" fmla="*/ 360 h 404"/>
                <a:gd name="T94" fmla="*/ 114 w 404"/>
                <a:gd name="T95" fmla="*/ 384 h 404"/>
                <a:gd name="T96" fmla="*/ 156 w 404"/>
                <a:gd name="T97" fmla="*/ 398 h 404"/>
                <a:gd name="T98" fmla="*/ 202 w 404"/>
                <a:gd name="T99" fmla="*/ 404 h 404"/>
                <a:gd name="T100" fmla="*/ 248 w 404"/>
                <a:gd name="T101" fmla="*/ 398 h 404"/>
                <a:gd name="T102" fmla="*/ 290 w 404"/>
                <a:gd name="T103" fmla="*/ 384 h 404"/>
                <a:gd name="T104" fmla="*/ 328 w 404"/>
                <a:gd name="T105" fmla="*/ 360 h 404"/>
                <a:gd name="T106" fmla="*/ 360 w 404"/>
                <a:gd name="T107" fmla="*/ 328 h 404"/>
                <a:gd name="T108" fmla="*/ 384 w 404"/>
                <a:gd name="T109" fmla="*/ 290 h 404"/>
                <a:gd name="T110" fmla="*/ 398 w 404"/>
                <a:gd name="T111" fmla="*/ 248 h 404"/>
                <a:gd name="T112" fmla="*/ 404 w 404"/>
                <a:gd name="T113" fmla="*/ 202 h 4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404"/>
                <a:gd name="T173" fmla="*/ 404 w 404"/>
                <a:gd name="T174" fmla="*/ 404 h 4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404">
                  <a:moveTo>
                    <a:pt x="376" y="204"/>
                  </a:moveTo>
                  <a:lnTo>
                    <a:pt x="404" y="200"/>
                  </a:lnTo>
                  <a:lnTo>
                    <a:pt x="398" y="158"/>
                  </a:lnTo>
                  <a:lnTo>
                    <a:pt x="370" y="160"/>
                  </a:lnTo>
                  <a:lnTo>
                    <a:pt x="376" y="204"/>
                  </a:lnTo>
                  <a:close/>
                  <a:moveTo>
                    <a:pt x="370" y="164"/>
                  </a:moveTo>
                  <a:lnTo>
                    <a:pt x="398" y="154"/>
                  </a:lnTo>
                  <a:lnTo>
                    <a:pt x="384" y="114"/>
                  </a:lnTo>
                  <a:lnTo>
                    <a:pt x="356" y="124"/>
                  </a:lnTo>
                  <a:lnTo>
                    <a:pt x="370" y="164"/>
                  </a:lnTo>
                  <a:close/>
                  <a:moveTo>
                    <a:pt x="358" y="128"/>
                  </a:moveTo>
                  <a:lnTo>
                    <a:pt x="382" y="112"/>
                  </a:lnTo>
                  <a:lnTo>
                    <a:pt x="360" y="78"/>
                  </a:lnTo>
                  <a:lnTo>
                    <a:pt x="336" y="92"/>
                  </a:lnTo>
                  <a:lnTo>
                    <a:pt x="358" y="128"/>
                  </a:lnTo>
                  <a:close/>
                  <a:moveTo>
                    <a:pt x="338" y="94"/>
                  </a:moveTo>
                  <a:lnTo>
                    <a:pt x="358" y="74"/>
                  </a:lnTo>
                  <a:lnTo>
                    <a:pt x="330" y="46"/>
                  </a:lnTo>
                  <a:lnTo>
                    <a:pt x="310" y="66"/>
                  </a:lnTo>
                  <a:lnTo>
                    <a:pt x="338" y="94"/>
                  </a:lnTo>
                  <a:close/>
                  <a:moveTo>
                    <a:pt x="312" y="68"/>
                  </a:moveTo>
                  <a:lnTo>
                    <a:pt x="326" y="44"/>
                  </a:lnTo>
                  <a:lnTo>
                    <a:pt x="292" y="22"/>
                  </a:lnTo>
                  <a:lnTo>
                    <a:pt x="276" y="46"/>
                  </a:lnTo>
                  <a:lnTo>
                    <a:pt x="312" y="68"/>
                  </a:lnTo>
                  <a:close/>
                  <a:moveTo>
                    <a:pt x="280" y="48"/>
                  </a:moveTo>
                  <a:lnTo>
                    <a:pt x="290" y="20"/>
                  </a:lnTo>
                  <a:lnTo>
                    <a:pt x="250" y="6"/>
                  </a:lnTo>
                  <a:lnTo>
                    <a:pt x="240" y="34"/>
                  </a:lnTo>
                  <a:lnTo>
                    <a:pt x="280" y="48"/>
                  </a:lnTo>
                  <a:close/>
                  <a:moveTo>
                    <a:pt x="244" y="34"/>
                  </a:moveTo>
                  <a:lnTo>
                    <a:pt x="246" y="6"/>
                  </a:lnTo>
                  <a:lnTo>
                    <a:pt x="204" y="0"/>
                  </a:lnTo>
                  <a:lnTo>
                    <a:pt x="200" y="28"/>
                  </a:lnTo>
                  <a:lnTo>
                    <a:pt x="244" y="34"/>
                  </a:lnTo>
                  <a:close/>
                  <a:moveTo>
                    <a:pt x="204" y="28"/>
                  </a:moveTo>
                  <a:lnTo>
                    <a:pt x="200" y="0"/>
                  </a:lnTo>
                  <a:lnTo>
                    <a:pt x="158" y="6"/>
                  </a:lnTo>
                  <a:lnTo>
                    <a:pt x="160" y="34"/>
                  </a:lnTo>
                  <a:lnTo>
                    <a:pt x="204" y="28"/>
                  </a:lnTo>
                  <a:close/>
                  <a:moveTo>
                    <a:pt x="164" y="34"/>
                  </a:moveTo>
                  <a:lnTo>
                    <a:pt x="154" y="6"/>
                  </a:lnTo>
                  <a:lnTo>
                    <a:pt x="114" y="20"/>
                  </a:lnTo>
                  <a:lnTo>
                    <a:pt x="124" y="48"/>
                  </a:lnTo>
                  <a:lnTo>
                    <a:pt x="164" y="34"/>
                  </a:lnTo>
                  <a:close/>
                  <a:moveTo>
                    <a:pt x="128" y="46"/>
                  </a:moveTo>
                  <a:lnTo>
                    <a:pt x="112" y="22"/>
                  </a:lnTo>
                  <a:lnTo>
                    <a:pt x="78" y="44"/>
                  </a:lnTo>
                  <a:lnTo>
                    <a:pt x="92" y="68"/>
                  </a:lnTo>
                  <a:lnTo>
                    <a:pt x="128" y="46"/>
                  </a:lnTo>
                  <a:close/>
                  <a:moveTo>
                    <a:pt x="96" y="66"/>
                  </a:moveTo>
                  <a:lnTo>
                    <a:pt x="74" y="46"/>
                  </a:lnTo>
                  <a:lnTo>
                    <a:pt x="46" y="74"/>
                  </a:lnTo>
                  <a:lnTo>
                    <a:pt x="66" y="94"/>
                  </a:lnTo>
                  <a:lnTo>
                    <a:pt x="96" y="66"/>
                  </a:lnTo>
                  <a:close/>
                  <a:moveTo>
                    <a:pt x="68" y="92"/>
                  </a:moveTo>
                  <a:lnTo>
                    <a:pt x="44" y="78"/>
                  </a:lnTo>
                  <a:lnTo>
                    <a:pt x="22" y="112"/>
                  </a:lnTo>
                  <a:lnTo>
                    <a:pt x="46" y="128"/>
                  </a:lnTo>
                  <a:lnTo>
                    <a:pt x="68" y="92"/>
                  </a:lnTo>
                  <a:close/>
                  <a:moveTo>
                    <a:pt x="48" y="124"/>
                  </a:moveTo>
                  <a:lnTo>
                    <a:pt x="20" y="114"/>
                  </a:lnTo>
                  <a:lnTo>
                    <a:pt x="6" y="154"/>
                  </a:lnTo>
                  <a:lnTo>
                    <a:pt x="34" y="164"/>
                  </a:lnTo>
                  <a:lnTo>
                    <a:pt x="48" y="124"/>
                  </a:lnTo>
                  <a:close/>
                  <a:moveTo>
                    <a:pt x="34" y="160"/>
                  </a:moveTo>
                  <a:lnTo>
                    <a:pt x="6" y="158"/>
                  </a:lnTo>
                  <a:lnTo>
                    <a:pt x="0" y="200"/>
                  </a:lnTo>
                  <a:lnTo>
                    <a:pt x="30" y="204"/>
                  </a:lnTo>
                  <a:lnTo>
                    <a:pt x="34" y="160"/>
                  </a:lnTo>
                  <a:close/>
                  <a:moveTo>
                    <a:pt x="30" y="200"/>
                  </a:moveTo>
                  <a:lnTo>
                    <a:pt x="0" y="204"/>
                  </a:lnTo>
                  <a:lnTo>
                    <a:pt x="6" y="246"/>
                  </a:lnTo>
                  <a:lnTo>
                    <a:pt x="34" y="244"/>
                  </a:lnTo>
                  <a:lnTo>
                    <a:pt x="30" y="200"/>
                  </a:lnTo>
                  <a:close/>
                  <a:moveTo>
                    <a:pt x="34" y="240"/>
                  </a:moveTo>
                  <a:lnTo>
                    <a:pt x="6" y="250"/>
                  </a:lnTo>
                  <a:lnTo>
                    <a:pt x="20" y="290"/>
                  </a:lnTo>
                  <a:lnTo>
                    <a:pt x="48" y="280"/>
                  </a:lnTo>
                  <a:lnTo>
                    <a:pt x="34" y="240"/>
                  </a:lnTo>
                  <a:close/>
                  <a:moveTo>
                    <a:pt x="46" y="276"/>
                  </a:moveTo>
                  <a:lnTo>
                    <a:pt x="22" y="292"/>
                  </a:lnTo>
                  <a:lnTo>
                    <a:pt x="44" y="326"/>
                  </a:lnTo>
                  <a:lnTo>
                    <a:pt x="68" y="312"/>
                  </a:lnTo>
                  <a:lnTo>
                    <a:pt x="46" y="276"/>
                  </a:lnTo>
                  <a:close/>
                  <a:moveTo>
                    <a:pt x="66" y="308"/>
                  </a:moveTo>
                  <a:lnTo>
                    <a:pt x="46" y="330"/>
                  </a:lnTo>
                  <a:lnTo>
                    <a:pt x="74" y="358"/>
                  </a:lnTo>
                  <a:lnTo>
                    <a:pt x="96" y="338"/>
                  </a:lnTo>
                  <a:lnTo>
                    <a:pt x="66" y="308"/>
                  </a:lnTo>
                  <a:close/>
                  <a:moveTo>
                    <a:pt x="92" y="336"/>
                  </a:moveTo>
                  <a:lnTo>
                    <a:pt x="78" y="360"/>
                  </a:lnTo>
                  <a:lnTo>
                    <a:pt x="112" y="382"/>
                  </a:lnTo>
                  <a:lnTo>
                    <a:pt x="128" y="358"/>
                  </a:lnTo>
                  <a:lnTo>
                    <a:pt x="92" y="336"/>
                  </a:lnTo>
                  <a:close/>
                  <a:moveTo>
                    <a:pt x="124" y="356"/>
                  </a:moveTo>
                  <a:lnTo>
                    <a:pt x="114" y="384"/>
                  </a:lnTo>
                  <a:lnTo>
                    <a:pt x="154" y="398"/>
                  </a:lnTo>
                  <a:lnTo>
                    <a:pt x="164" y="370"/>
                  </a:lnTo>
                  <a:lnTo>
                    <a:pt x="124" y="356"/>
                  </a:lnTo>
                  <a:close/>
                  <a:moveTo>
                    <a:pt x="160" y="370"/>
                  </a:moveTo>
                  <a:lnTo>
                    <a:pt x="158" y="398"/>
                  </a:lnTo>
                  <a:lnTo>
                    <a:pt x="200" y="404"/>
                  </a:lnTo>
                  <a:lnTo>
                    <a:pt x="204" y="374"/>
                  </a:lnTo>
                  <a:lnTo>
                    <a:pt x="160" y="370"/>
                  </a:lnTo>
                  <a:close/>
                  <a:moveTo>
                    <a:pt x="200" y="374"/>
                  </a:moveTo>
                  <a:lnTo>
                    <a:pt x="204" y="404"/>
                  </a:lnTo>
                  <a:lnTo>
                    <a:pt x="246" y="398"/>
                  </a:lnTo>
                  <a:lnTo>
                    <a:pt x="244" y="370"/>
                  </a:lnTo>
                  <a:lnTo>
                    <a:pt x="200" y="374"/>
                  </a:lnTo>
                  <a:close/>
                  <a:moveTo>
                    <a:pt x="240" y="370"/>
                  </a:moveTo>
                  <a:lnTo>
                    <a:pt x="250" y="398"/>
                  </a:lnTo>
                  <a:lnTo>
                    <a:pt x="290" y="384"/>
                  </a:lnTo>
                  <a:lnTo>
                    <a:pt x="280" y="356"/>
                  </a:lnTo>
                  <a:lnTo>
                    <a:pt x="240" y="370"/>
                  </a:lnTo>
                  <a:close/>
                  <a:moveTo>
                    <a:pt x="276" y="358"/>
                  </a:moveTo>
                  <a:lnTo>
                    <a:pt x="292" y="382"/>
                  </a:lnTo>
                  <a:lnTo>
                    <a:pt x="326" y="360"/>
                  </a:lnTo>
                  <a:lnTo>
                    <a:pt x="312" y="336"/>
                  </a:lnTo>
                  <a:lnTo>
                    <a:pt x="276" y="358"/>
                  </a:lnTo>
                  <a:close/>
                  <a:moveTo>
                    <a:pt x="310" y="338"/>
                  </a:moveTo>
                  <a:lnTo>
                    <a:pt x="330" y="358"/>
                  </a:lnTo>
                  <a:lnTo>
                    <a:pt x="358" y="330"/>
                  </a:lnTo>
                  <a:lnTo>
                    <a:pt x="338" y="308"/>
                  </a:lnTo>
                  <a:lnTo>
                    <a:pt x="310" y="338"/>
                  </a:lnTo>
                  <a:close/>
                  <a:moveTo>
                    <a:pt x="336" y="312"/>
                  </a:moveTo>
                  <a:lnTo>
                    <a:pt x="360" y="326"/>
                  </a:lnTo>
                  <a:lnTo>
                    <a:pt x="382" y="292"/>
                  </a:lnTo>
                  <a:lnTo>
                    <a:pt x="358" y="276"/>
                  </a:lnTo>
                  <a:lnTo>
                    <a:pt x="336" y="312"/>
                  </a:lnTo>
                  <a:close/>
                  <a:moveTo>
                    <a:pt x="356" y="280"/>
                  </a:moveTo>
                  <a:lnTo>
                    <a:pt x="384" y="290"/>
                  </a:lnTo>
                  <a:lnTo>
                    <a:pt x="398" y="250"/>
                  </a:lnTo>
                  <a:lnTo>
                    <a:pt x="370" y="240"/>
                  </a:lnTo>
                  <a:lnTo>
                    <a:pt x="356" y="280"/>
                  </a:lnTo>
                  <a:close/>
                  <a:moveTo>
                    <a:pt x="370" y="244"/>
                  </a:moveTo>
                  <a:lnTo>
                    <a:pt x="398" y="246"/>
                  </a:lnTo>
                  <a:lnTo>
                    <a:pt x="404" y="204"/>
                  </a:lnTo>
                  <a:lnTo>
                    <a:pt x="376" y="200"/>
                  </a:lnTo>
                  <a:lnTo>
                    <a:pt x="370" y="244"/>
                  </a:lnTo>
                  <a:close/>
                  <a:moveTo>
                    <a:pt x="404" y="202"/>
                  </a:moveTo>
                  <a:lnTo>
                    <a:pt x="404" y="200"/>
                  </a:lnTo>
                  <a:lnTo>
                    <a:pt x="390" y="202"/>
                  </a:lnTo>
                  <a:lnTo>
                    <a:pt x="404" y="204"/>
                  </a:lnTo>
                  <a:lnTo>
                    <a:pt x="404" y="202"/>
                  </a:lnTo>
                  <a:close/>
                  <a:moveTo>
                    <a:pt x="398" y="156"/>
                  </a:moveTo>
                  <a:lnTo>
                    <a:pt x="398" y="154"/>
                  </a:lnTo>
                  <a:lnTo>
                    <a:pt x="384" y="158"/>
                  </a:lnTo>
                  <a:lnTo>
                    <a:pt x="398" y="158"/>
                  </a:lnTo>
                  <a:lnTo>
                    <a:pt x="398" y="156"/>
                  </a:lnTo>
                  <a:close/>
                  <a:moveTo>
                    <a:pt x="384" y="114"/>
                  </a:moveTo>
                  <a:lnTo>
                    <a:pt x="382" y="112"/>
                  </a:lnTo>
                  <a:lnTo>
                    <a:pt x="370" y="120"/>
                  </a:lnTo>
                  <a:lnTo>
                    <a:pt x="384" y="114"/>
                  </a:lnTo>
                  <a:close/>
                  <a:moveTo>
                    <a:pt x="360" y="76"/>
                  </a:moveTo>
                  <a:lnTo>
                    <a:pt x="358" y="74"/>
                  </a:lnTo>
                  <a:lnTo>
                    <a:pt x="348" y="84"/>
                  </a:lnTo>
                  <a:lnTo>
                    <a:pt x="360" y="78"/>
                  </a:lnTo>
                  <a:lnTo>
                    <a:pt x="360" y="76"/>
                  </a:lnTo>
                  <a:close/>
                  <a:moveTo>
                    <a:pt x="328" y="44"/>
                  </a:moveTo>
                  <a:lnTo>
                    <a:pt x="326" y="44"/>
                  </a:lnTo>
                  <a:lnTo>
                    <a:pt x="320" y="56"/>
                  </a:lnTo>
                  <a:lnTo>
                    <a:pt x="330" y="46"/>
                  </a:lnTo>
                  <a:lnTo>
                    <a:pt x="328" y="44"/>
                  </a:lnTo>
                  <a:close/>
                  <a:moveTo>
                    <a:pt x="290" y="20"/>
                  </a:moveTo>
                  <a:lnTo>
                    <a:pt x="290" y="20"/>
                  </a:lnTo>
                  <a:lnTo>
                    <a:pt x="284" y="34"/>
                  </a:lnTo>
                  <a:lnTo>
                    <a:pt x="292" y="22"/>
                  </a:lnTo>
                  <a:lnTo>
                    <a:pt x="290" y="20"/>
                  </a:lnTo>
                  <a:close/>
                  <a:moveTo>
                    <a:pt x="248" y="6"/>
                  </a:moveTo>
                  <a:lnTo>
                    <a:pt x="246" y="6"/>
                  </a:lnTo>
                  <a:lnTo>
                    <a:pt x="246" y="20"/>
                  </a:lnTo>
                  <a:lnTo>
                    <a:pt x="250" y="6"/>
                  </a:lnTo>
                  <a:lnTo>
                    <a:pt x="248" y="6"/>
                  </a:lnTo>
                  <a:close/>
                  <a:moveTo>
                    <a:pt x="202" y="0"/>
                  </a:moveTo>
                  <a:lnTo>
                    <a:pt x="200" y="0"/>
                  </a:lnTo>
                  <a:lnTo>
                    <a:pt x="202" y="14"/>
                  </a:lnTo>
                  <a:lnTo>
                    <a:pt x="204" y="0"/>
                  </a:lnTo>
                  <a:lnTo>
                    <a:pt x="202" y="0"/>
                  </a:lnTo>
                  <a:close/>
                  <a:moveTo>
                    <a:pt x="156" y="6"/>
                  </a:moveTo>
                  <a:lnTo>
                    <a:pt x="154" y="6"/>
                  </a:lnTo>
                  <a:lnTo>
                    <a:pt x="160" y="20"/>
                  </a:lnTo>
                  <a:lnTo>
                    <a:pt x="158" y="6"/>
                  </a:lnTo>
                  <a:lnTo>
                    <a:pt x="156" y="6"/>
                  </a:lnTo>
                  <a:close/>
                  <a:moveTo>
                    <a:pt x="114" y="20"/>
                  </a:moveTo>
                  <a:lnTo>
                    <a:pt x="112" y="22"/>
                  </a:lnTo>
                  <a:lnTo>
                    <a:pt x="120" y="34"/>
                  </a:lnTo>
                  <a:lnTo>
                    <a:pt x="114" y="20"/>
                  </a:lnTo>
                  <a:close/>
                  <a:moveTo>
                    <a:pt x="76" y="44"/>
                  </a:moveTo>
                  <a:lnTo>
                    <a:pt x="74" y="46"/>
                  </a:lnTo>
                  <a:lnTo>
                    <a:pt x="84" y="56"/>
                  </a:lnTo>
                  <a:lnTo>
                    <a:pt x="78" y="44"/>
                  </a:lnTo>
                  <a:lnTo>
                    <a:pt x="76" y="44"/>
                  </a:lnTo>
                  <a:close/>
                  <a:moveTo>
                    <a:pt x="44" y="76"/>
                  </a:moveTo>
                  <a:lnTo>
                    <a:pt x="44" y="78"/>
                  </a:lnTo>
                  <a:lnTo>
                    <a:pt x="56" y="84"/>
                  </a:lnTo>
                  <a:lnTo>
                    <a:pt x="46" y="74"/>
                  </a:lnTo>
                  <a:lnTo>
                    <a:pt x="44" y="76"/>
                  </a:lnTo>
                  <a:close/>
                  <a:moveTo>
                    <a:pt x="20" y="114"/>
                  </a:moveTo>
                  <a:lnTo>
                    <a:pt x="20" y="114"/>
                  </a:lnTo>
                  <a:lnTo>
                    <a:pt x="34" y="120"/>
                  </a:lnTo>
                  <a:lnTo>
                    <a:pt x="22" y="112"/>
                  </a:lnTo>
                  <a:lnTo>
                    <a:pt x="20" y="114"/>
                  </a:lnTo>
                  <a:close/>
                  <a:moveTo>
                    <a:pt x="6" y="156"/>
                  </a:moveTo>
                  <a:lnTo>
                    <a:pt x="6" y="158"/>
                  </a:lnTo>
                  <a:lnTo>
                    <a:pt x="20" y="158"/>
                  </a:lnTo>
                  <a:lnTo>
                    <a:pt x="6" y="154"/>
                  </a:lnTo>
                  <a:lnTo>
                    <a:pt x="6" y="156"/>
                  </a:lnTo>
                  <a:close/>
                  <a:moveTo>
                    <a:pt x="0" y="202"/>
                  </a:moveTo>
                  <a:lnTo>
                    <a:pt x="0" y="204"/>
                  </a:lnTo>
                  <a:lnTo>
                    <a:pt x="14" y="202"/>
                  </a:lnTo>
                  <a:lnTo>
                    <a:pt x="0" y="200"/>
                  </a:lnTo>
                  <a:lnTo>
                    <a:pt x="0" y="202"/>
                  </a:lnTo>
                  <a:close/>
                  <a:moveTo>
                    <a:pt x="6" y="248"/>
                  </a:moveTo>
                  <a:lnTo>
                    <a:pt x="6" y="250"/>
                  </a:lnTo>
                  <a:lnTo>
                    <a:pt x="20" y="244"/>
                  </a:lnTo>
                  <a:lnTo>
                    <a:pt x="6" y="246"/>
                  </a:lnTo>
                  <a:lnTo>
                    <a:pt x="6" y="248"/>
                  </a:lnTo>
                  <a:close/>
                  <a:moveTo>
                    <a:pt x="20" y="290"/>
                  </a:moveTo>
                  <a:lnTo>
                    <a:pt x="22" y="292"/>
                  </a:lnTo>
                  <a:lnTo>
                    <a:pt x="34" y="284"/>
                  </a:lnTo>
                  <a:lnTo>
                    <a:pt x="20" y="290"/>
                  </a:lnTo>
                  <a:close/>
                  <a:moveTo>
                    <a:pt x="44" y="328"/>
                  </a:moveTo>
                  <a:lnTo>
                    <a:pt x="46" y="330"/>
                  </a:lnTo>
                  <a:lnTo>
                    <a:pt x="56" y="320"/>
                  </a:lnTo>
                  <a:lnTo>
                    <a:pt x="44" y="326"/>
                  </a:lnTo>
                  <a:lnTo>
                    <a:pt x="44" y="328"/>
                  </a:lnTo>
                  <a:close/>
                  <a:moveTo>
                    <a:pt x="76" y="360"/>
                  </a:moveTo>
                  <a:lnTo>
                    <a:pt x="78" y="360"/>
                  </a:lnTo>
                  <a:lnTo>
                    <a:pt x="84" y="348"/>
                  </a:lnTo>
                  <a:lnTo>
                    <a:pt x="74" y="358"/>
                  </a:lnTo>
                  <a:lnTo>
                    <a:pt x="76" y="360"/>
                  </a:lnTo>
                  <a:close/>
                  <a:moveTo>
                    <a:pt x="114" y="384"/>
                  </a:moveTo>
                  <a:lnTo>
                    <a:pt x="114" y="384"/>
                  </a:lnTo>
                  <a:lnTo>
                    <a:pt x="120" y="370"/>
                  </a:lnTo>
                  <a:lnTo>
                    <a:pt x="112" y="382"/>
                  </a:lnTo>
                  <a:lnTo>
                    <a:pt x="114" y="384"/>
                  </a:lnTo>
                  <a:close/>
                  <a:moveTo>
                    <a:pt x="156" y="398"/>
                  </a:moveTo>
                  <a:lnTo>
                    <a:pt x="158" y="398"/>
                  </a:lnTo>
                  <a:lnTo>
                    <a:pt x="160" y="384"/>
                  </a:lnTo>
                  <a:lnTo>
                    <a:pt x="154" y="398"/>
                  </a:lnTo>
                  <a:lnTo>
                    <a:pt x="156" y="398"/>
                  </a:lnTo>
                  <a:close/>
                  <a:moveTo>
                    <a:pt x="202" y="404"/>
                  </a:moveTo>
                  <a:lnTo>
                    <a:pt x="204" y="404"/>
                  </a:lnTo>
                  <a:lnTo>
                    <a:pt x="202" y="390"/>
                  </a:lnTo>
                  <a:lnTo>
                    <a:pt x="200" y="404"/>
                  </a:lnTo>
                  <a:lnTo>
                    <a:pt x="202" y="404"/>
                  </a:lnTo>
                  <a:close/>
                  <a:moveTo>
                    <a:pt x="248" y="398"/>
                  </a:moveTo>
                  <a:lnTo>
                    <a:pt x="250" y="398"/>
                  </a:lnTo>
                  <a:lnTo>
                    <a:pt x="246" y="384"/>
                  </a:lnTo>
                  <a:lnTo>
                    <a:pt x="246" y="398"/>
                  </a:lnTo>
                  <a:lnTo>
                    <a:pt x="248" y="398"/>
                  </a:lnTo>
                  <a:close/>
                  <a:moveTo>
                    <a:pt x="290" y="384"/>
                  </a:moveTo>
                  <a:lnTo>
                    <a:pt x="292" y="382"/>
                  </a:lnTo>
                  <a:lnTo>
                    <a:pt x="284" y="370"/>
                  </a:lnTo>
                  <a:lnTo>
                    <a:pt x="290" y="384"/>
                  </a:lnTo>
                  <a:close/>
                  <a:moveTo>
                    <a:pt x="328" y="360"/>
                  </a:moveTo>
                  <a:lnTo>
                    <a:pt x="330" y="358"/>
                  </a:lnTo>
                  <a:lnTo>
                    <a:pt x="320" y="348"/>
                  </a:lnTo>
                  <a:lnTo>
                    <a:pt x="326" y="360"/>
                  </a:lnTo>
                  <a:lnTo>
                    <a:pt x="328" y="360"/>
                  </a:lnTo>
                  <a:close/>
                  <a:moveTo>
                    <a:pt x="360" y="328"/>
                  </a:moveTo>
                  <a:lnTo>
                    <a:pt x="360" y="326"/>
                  </a:lnTo>
                  <a:lnTo>
                    <a:pt x="348" y="320"/>
                  </a:lnTo>
                  <a:lnTo>
                    <a:pt x="358" y="330"/>
                  </a:lnTo>
                  <a:lnTo>
                    <a:pt x="360" y="328"/>
                  </a:lnTo>
                  <a:close/>
                  <a:moveTo>
                    <a:pt x="384" y="290"/>
                  </a:moveTo>
                  <a:lnTo>
                    <a:pt x="384" y="290"/>
                  </a:lnTo>
                  <a:lnTo>
                    <a:pt x="370" y="284"/>
                  </a:lnTo>
                  <a:lnTo>
                    <a:pt x="382" y="292"/>
                  </a:lnTo>
                  <a:lnTo>
                    <a:pt x="384" y="290"/>
                  </a:lnTo>
                  <a:close/>
                  <a:moveTo>
                    <a:pt x="398" y="248"/>
                  </a:moveTo>
                  <a:lnTo>
                    <a:pt x="398" y="246"/>
                  </a:lnTo>
                  <a:lnTo>
                    <a:pt x="384" y="244"/>
                  </a:lnTo>
                  <a:lnTo>
                    <a:pt x="398" y="250"/>
                  </a:lnTo>
                  <a:lnTo>
                    <a:pt x="398" y="248"/>
                  </a:lnTo>
                  <a:close/>
                  <a:moveTo>
                    <a:pt x="404" y="202"/>
                  </a:moveTo>
                  <a:lnTo>
                    <a:pt x="404" y="200"/>
                  </a:lnTo>
                  <a:lnTo>
                    <a:pt x="390" y="202"/>
                  </a:lnTo>
                  <a:lnTo>
                    <a:pt x="404" y="204"/>
                  </a:lnTo>
                  <a:lnTo>
                    <a:pt x="404" y="202"/>
                  </a:lnTo>
                  <a:close/>
                </a:path>
              </a:pathLst>
            </a:custGeom>
            <a:solidFill>
              <a:srgbClr val="FFFFFF"/>
            </a:solidFill>
            <a:ln w="0">
              <a:noFill/>
              <a:round/>
              <a:headEnd/>
              <a:tailEnd/>
            </a:ln>
          </p:spPr>
          <p:txBody>
            <a:bodyPr/>
            <a:lstStyle/>
            <a:p>
              <a:endParaRPr lang="en-US"/>
            </a:p>
          </p:txBody>
        </p:sp>
        <p:sp>
          <p:nvSpPr>
            <p:cNvPr id="1045" name="Freeform 32"/>
            <p:cNvSpPr>
              <a:spLocks noChangeAspect="1" noEditPoints="1"/>
            </p:cNvSpPr>
            <p:nvPr/>
          </p:nvSpPr>
          <p:spPr bwMode="auto">
            <a:xfrm>
              <a:off x="2670" y="1112"/>
              <a:ext cx="404" cy="404"/>
            </a:xfrm>
            <a:custGeom>
              <a:avLst/>
              <a:gdLst>
                <a:gd name="T0" fmla="*/ 376 w 404"/>
                <a:gd name="T1" fmla="*/ 204 h 404"/>
                <a:gd name="T2" fmla="*/ 372 w 404"/>
                <a:gd name="T3" fmla="*/ 164 h 404"/>
                <a:gd name="T4" fmla="*/ 358 w 404"/>
                <a:gd name="T5" fmla="*/ 126 h 404"/>
                <a:gd name="T6" fmla="*/ 338 w 404"/>
                <a:gd name="T7" fmla="*/ 94 h 404"/>
                <a:gd name="T8" fmla="*/ 312 w 404"/>
                <a:gd name="T9" fmla="*/ 68 h 404"/>
                <a:gd name="T10" fmla="*/ 280 w 404"/>
                <a:gd name="T11" fmla="*/ 46 h 404"/>
                <a:gd name="T12" fmla="*/ 244 w 404"/>
                <a:gd name="T13" fmla="*/ 34 h 404"/>
                <a:gd name="T14" fmla="*/ 204 w 404"/>
                <a:gd name="T15" fmla="*/ 28 h 404"/>
                <a:gd name="T16" fmla="*/ 164 w 404"/>
                <a:gd name="T17" fmla="*/ 32 h 404"/>
                <a:gd name="T18" fmla="*/ 128 w 404"/>
                <a:gd name="T19" fmla="*/ 46 h 404"/>
                <a:gd name="T20" fmla="*/ 96 w 404"/>
                <a:gd name="T21" fmla="*/ 66 h 404"/>
                <a:gd name="T22" fmla="*/ 68 w 404"/>
                <a:gd name="T23" fmla="*/ 92 h 404"/>
                <a:gd name="T24" fmla="*/ 48 w 404"/>
                <a:gd name="T25" fmla="*/ 124 h 404"/>
                <a:gd name="T26" fmla="*/ 34 w 404"/>
                <a:gd name="T27" fmla="*/ 160 h 404"/>
                <a:gd name="T28" fmla="*/ 30 w 404"/>
                <a:gd name="T29" fmla="*/ 200 h 404"/>
                <a:gd name="T30" fmla="*/ 34 w 404"/>
                <a:gd name="T31" fmla="*/ 240 h 404"/>
                <a:gd name="T32" fmla="*/ 46 w 404"/>
                <a:gd name="T33" fmla="*/ 276 h 404"/>
                <a:gd name="T34" fmla="*/ 66 w 404"/>
                <a:gd name="T35" fmla="*/ 308 h 404"/>
                <a:gd name="T36" fmla="*/ 92 w 404"/>
                <a:gd name="T37" fmla="*/ 336 h 404"/>
                <a:gd name="T38" fmla="*/ 124 w 404"/>
                <a:gd name="T39" fmla="*/ 356 h 404"/>
                <a:gd name="T40" fmla="*/ 160 w 404"/>
                <a:gd name="T41" fmla="*/ 370 h 404"/>
                <a:gd name="T42" fmla="*/ 200 w 404"/>
                <a:gd name="T43" fmla="*/ 374 h 404"/>
                <a:gd name="T44" fmla="*/ 240 w 404"/>
                <a:gd name="T45" fmla="*/ 370 h 404"/>
                <a:gd name="T46" fmla="*/ 276 w 404"/>
                <a:gd name="T47" fmla="*/ 358 h 404"/>
                <a:gd name="T48" fmla="*/ 310 w 404"/>
                <a:gd name="T49" fmla="*/ 338 h 404"/>
                <a:gd name="T50" fmla="*/ 336 w 404"/>
                <a:gd name="T51" fmla="*/ 310 h 404"/>
                <a:gd name="T52" fmla="*/ 358 w 404"/>
                <a:gd name="T53" fmla="*/ 280 h 404"/>
                <a:gd name="T54" fmla="*/ 370 w 404"/>
                <a:gd name="T55" fmla="*/ 242 h 404"/>
                <a:gd name="T56" fmla="*/ 404 w 404"/>
                <a:gd name="T57" fmla="*/ 202 h 404"/>
                <a:gd name="T58" fmla="*/ 398 w 404"/>
                <a:gd name="T59" fmla="*/ 156 h 404"/>
                <a:gd name="T60" fmla="*/ 384 w 404"/>
                <a:gd name="T61" fmla="*/ 112 h 404"/>
                <a:gd name="T62" fmla="*/ 360 w 404"/>
                <a:gd name="T63" fmla="*/ 76 h 404"/>
                <a:gd name="T64" fmla="*/ 328 w 404"/>
                <a:gd name="T65" fmla="*/ 44 h 404"/>
                <a:gd name="T66" fmla="*/ 290 w 404"/>
                <a:gd name="T67" fmla="*/ 20 h 404"/>
                <a:gd name="T68" fmla="*/ 248 w 404"/>
                <a:gd name="T69" fmla="*/ 6 h 404"/>
                <a:gd name="T70" fmla="*/ 202 w 404"/>
                <a:gd name="T71" fmla="*/ 0 h 404"/>
                <a:gd name="T72" fmla="*/ 156 w 404"/>
                <a:gd name="T73" fmla="*/ 6 h 404"/>
                <a:gd name="T74" fmla="*/ 114 w 404"/>
                <a:gd name="T75" fmla="*/ 20 h 404"/>
                <a:gd name="T76" fmla="*/ 76 w 404"/>
                <a:gd name="T77" fmla="*/ 44 h 404"/>
                <a:gd name="T78" fmla="*/ 44 w 404"/>
                <a:gd name="T79" fmla="*/ 76 h 404"/>
                <a:gd name="T80" fmla="*/ 22 w 404"/>
                <a:gd name="T81" fmla="*/ 112 h 404"/>
                <a:gd name="T82" fmla="*/ 6 w 404"/>
                <a:gd name="T83" fmla="*/ 156 h 404"/>
                <a:gd name="T84" fmla="*/ 0 w 404"/>
                <a:gd name="T85" fmla="*/ 202 h 404"/>
                <a:gd name="T86" fmla="*/ 6 w 404"/>
                <a:gd name="T87" fmla="*/ 248 h 404"/>
                <a:gd name="T88" fmla="*/ 22 w 404"/>
                <a:gd name="T89" fmla="*/ 290 h 404"/>
                <a:gd name="T90" fmla="*/ 44 w 404"/>
                <a:gd name="T91" fmla="*/ 328 h 404"/>
                <a:gd name="T92" fmla="*/ 76 w 404"/>
                <a:gd name="T93" fmla="*/ 358 h 404"/>
                <a:gd name="T94" fmla="*/ 114 w 404"/>
                <a:gd name="T95" fmla="*/ 382 h 404"/>
                <a:gd name="T96" fmla="*/ 156 w 404"/>
                <a:gd name="T97" fmla="*/ 398 h 404"/>
                <a:gd name="T98" fmla="*/ 202 w 404"/>
                <a:gd name="T99" fmla="*/ 404 h 404"/>
                <a:gd name="T100" fmla="*/ 248 w 404"/>
                <a:gd name="T101" fmla="*/ 398 h 404"/>
                <a:gd name="T102" fmla="*/ 290 w 404"/>
                <a:gd name="T103" fmla="*/ 382 h 404"/>
                <a:gd name="T104" fmla="*/ 328 w 404"/>
                <a:gd name="T105" fmla="*/ 358 h 404"/>
                <a:gd name="T106" fmla="*/ 360 w 404"/>
                <a:gd name="T107" fmla="*/ 328 h 404"/>
                <a:gd name="T108" fmla="*/ 384 w 404"/>
                <a:gd name="T109" fmla="*/ 290 h 404"/>
                <a:gd name="T110" fmla="*/ 398 w 404"/>
                <a:gd name="T111" fmla="*/ 248 h 404"/>
                <a:gd name="T112" fmla="*/ 404 w 404"/>
                <a:gd name="T113" fmla="*/ 202 h 4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404"/>
                <a:gd name="T173" fmla="*/ 404 w 404"/>
                <a:gd name="T174" fmla="*/ 404 h 4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404">
                  <a:moveTo>
                    <a:pt x="376" y="204"/>
                  </a:moveTo>
                  <a:lnTo>
                    <a:pt x="404" y="200"/>
                  </a:lnTo>
                  <a:lnTo>
                    <a:pt x="398" y="156"/>
                  </a:lnTo>
                  <a:lnTo>
                    <a:pt x="370" y="160"/>
                  </a:lnTo>
                  <a:lnTo>
                    <a:pt x="376" y="204"/>
                  </a:lnTo>
                  <a:close/>
                  <a:moveTo>
                    <a:pt x="372" y="164"/>
                  </a:moveTo>
                  <a:lnTo>
                    <a:pt x="398" y="154"/>
                  </a:lnTo>
                  <a:lnTo>
                    <a:pt x="384" y="114"/>
                  </a:lnTo>
                  <a:lnTo>
                    <a:pt x="358" y="124"/>
                  </a:lnTo>
                  <a:lnTo>
                    <a:pt x="372" y="164"/>
                  </a:lnTo>
                  <a:close/>
                  <a:moveTo>
                    <a:pt x="358" y="126"/>
                  </a:moveTo>
                  <a:lnTo>
                    <a:pt x="382" y="112"/>
                  </a:lnTo>
                  <a:lnTo>
                    <a:pt x="360" y="76"/>
                  </a:lnTo>
                  <a:lnTo>
                    <a:pt x="336" y="92"/>
                  </a:lnTo>
                  <a:lnTo>
                    <a:pt x="358" y="126"/>
                  </a:lnTo>
                  <a:close/>
                  <a:moveTo>
                    <a:pt x="338" y="94"/>
                  </a:moveTo>
                  <a:lnTo>
                    <a:pt x="358" y="74"/>
                  </a:lnTo>
                  <a:lnTo>
                    <a:pt x="330" y="46"/>
                  </a:lnTo>
                  <a:lnTo>
                    <a:pt x="310" y="66"/>
                  </a:lnTo>
                  <a:lnTo>
                    <a:pt x="338" y="94"/>
                  </a:lnTo>
                  <a:close/>
                  <a:moveTo>
                    <a:pt x="312" y="68"/>
                  </a:moveTo>
                  <a:lnTo>
                    <a:pt x="328" y="44"/>
                  </a:lnTo>
                  <a:lnTo>
                    <a:pt x="292" y="22"/>
                  </a:lnTo>
                  <a:lnTo>
                    <a:pt x="276" y="46"/>
                  </a:lnTo>
                  <a:lnTo>
                    <a:pt x="312" y="68"/>
                  </a:lnTo>
                  <a:close/>
                  <a:moveTo>
                    <a:pt x="280" y="46"/>
                  </a:moveTo>
                  <a:lnTo>
                    <a:pt x="290" y="20"/>
                  </a:lnTo>
                  <a:lnTo>
                    <a:pt x="250" y="6"/>
                  </a:lnTo>
                  <a:lnTo>
                    <a:pt x="240" y="32"/>
                  </a:lnTo>
                  <a:lnTo>
                    <a:pt x="280" y="46"/>
                  </a:lnTo>
                  <a:close/>
                  <a:moveTo>
                    <a:pt x="244" y="34"/>
                  </a:moveTo>
                  <a:lnTo>
                    <a:pt x="246" y="4"/>
                  </a:lnTo>
                  <a:lnTo>
                    <a:pt x="204" y="0"/>
                  </a:lnTo>
                  <a:lnTo>
                    <a:pt x="200" y="28"/>
                  </a:lnTo>
                  <a:lnTo>
                    <a:pt x="244" y="34"/>
                  </a:lnTo>
                  <a:close/>
                  <a:moveTo>
                    <a:pt x="204" y="28"/>
                  </a:moveTo>
                  <a:lnTo>
                    <a:pt x="200" y="0"/>
                  </a:lnTo>
                  <a:lnTo>
                    <a:pt x="158" y="4"/>
                  </a:lnTo>
                  <a:lnTo>
                    <a:pt x="160" y="34"/>
                  </a:lnTo>
                  <a:lnTo>
                    <a:pt x="204" y="28"/>
                  </a:lnTo>
                  <a:close/>
                  <a:moveTo>
                    <a:pt x="164" y="32"/>
                  </a:moveTo>
                  <a:lnTo>
                    <a:pt x="154" y="6"/>
                  </a:lnTo>
                  <a:lnTo>
                    <a:pt x="116" y="20"/>
                  </a:lnTo>
                  <a:lnTo>
                    <a:pt x="124" y="46"/>
                  </a:lnTo>
                  <a:lnTo>
                    <a:pt x="164" y="32"/>
                  </a:lnTo>
                  <a:close/>
                  <a:moveTo>
                    <a:pt x="128" y="46"/>
                  </a:moveTo>
                  <a:lnTo>
                    <a:pt x="112" y="22"/>
                  </a:lnTo>
                  <a:lnTo>
                    <a:pt x="78" y="44"/>
                  </a:lnTo>
                  <a:lnTo>
                    <a:pt x="92" y="68"/>
                  </a:lnTo>
                  <a:lnTo>
                    <a:pt x="128" y="46"/>
                  </a:lnTo>
                  <a:close/>
                  <a:moveTo>
                    <a:pt x="96" y="66"/>
                  </a:moveTo>
                  <a:lnTo>
                    <a:pt x="74" y="46"/>
                  </a:lnTo>
                  <a:lnTo>
                    <a:pt x="46" y="74"/>
                  </a:lnTo>
                  <a:lnTo>
                    <a:pt x="66" y="94"/>
                  </a:lnTo>
                  <a:lnTo>
                    <a:pt x="96" y="66"/>
                  </a:lnTo>
                  <a:close/>
                  <a:moveTo>
                    <a:pt x="68" y="92"/>
                  </a:moveTo>
                  <a:lnTo>
                    <a:pt x="44" y="76"/>
                  </a:lnTo>
                  <a:lnTo>
                    <a:pt x="22" y="112"/>
                  </a:lnTo>
                  <a:lnTo>
                    <a:pt x="46" y="126"/>
                  </a:lnTo>
                  <a:lnTo>
                    <a:pt x="68" y="92"/>
                  </a:lnTo>
                  <a:close/>
                  <a:moveTo>
                    <a:pt x="48" y="124"/>
                  </a:moveTo>
                  <a:lnTo>
                    <a:pt x="20" y="114"/>
                  </a:lnTo>
                  <a:lnTo>
                    <a:pt x="6" y="154"/>
                  </a:lnTo>
                  <a:lnTo>
                    <a:pt x="34" y="164"/>
                  </a:lnTo>
                  <a:lnTo>
                    <a:pt x="48" y="124"/>
                  </a:lnTo>
                  <a:close/>
                  <a:moveTo>
                    <a:pt x="34" y="160"/>
                  </a:moveTo>
                  <a:lnTo>
                    <a:pt x="6" y="156"/>
                  </a:lnTo>
                  <a:lnTo>
                    <a:pt x="0" y="200"/>
                  </a:lnTo>
                  <a:lnTo>
                    <a:pt x="30" y="204"/>
                  </a:lnTo>
                  <a:lnTo>
                    <a:pt x="34" y="160"/>
                  </a:lnTo>
                  <a:close/>
                  <a:moveTo>
                    <a:pt x="30" y="200"/>
                  </a:moveTo>
                  <a:lnTo>
                    <a:pt x="0" y="204"/>
                  </a:lnTo>
                  <a:lnTo>
                    <a:pt x="6" y="246"/>
                  </a:lnTo>
                  <a:lnTo>
                    <a:pt x="34" y="242"/>
                  </a:lnTo>
                  <a:lnTo>
                    <a:pt x="30" y="200"/>
                  </a:lnTo>
                  <a:close/>
                  <a:moveTo>
                    <a:pt x="34" y="240"/>
                  </a:moveTo>
                  <a:lnTo>
                    <a:pt x="6" y="250"/>
                  </a:lnTo>
                  <a:lnTo>
                    <a:pt x="20" y="288"/>
                  </a:lnTo>
                  <a:lnTo>
                    <a:pt x="48" y="280"/>
                  </a:lnTo>
                  <a:lnTo>
                    <a:pt x="34" y="240"/>
                  </a:lnTo>
                  <a:close/>
                  <a:moveTo>
                    <a:pt x="46" y="276"/>
                  </a:moveTo>
                  <a:lnTo>
                    <a:pt x="22" y="292"/>
                  </a:lnTo>
                  <a:lnTo>
                    <a:pt x="44" y="326"/>
                  </a:lnTo>
                  <a:lnTo>
                    <a:pt x="68" y="310"/>
                  </a:lnTo>
                  <a:lnTo>
                    <a:pt x="46" y="276"/>
                  </a:lnTo>
                  <a:close/>
                  <a:moveTo>
                    <a:pt x="66" y="308"/>
                  </a:moveTo>
                  <a:lnTo>
                    <a:pt x="46" y="328"/>
                  </a:lnTo>
                  <a:lnTo>
                    <a:pt x="74" y="358"/>
                  </a:lnTo>
                  <a:lnTo>
                    <a:pt x="96" y="338"/>
                  </a:lnTo>
                  <a:lnTo>
                    <a:pt x="66" y="308"/>
                  </a:lnTo>
                  <a:close/>
                  <a:moveTo>
                    <a:pt x="92" y="336"/>
                  </a:moveTo>
                  <a:lnTo>
                    <a:pt x="78" y="360"/>
                  </a:lnTo>
                  <a:lnTo>
                    <a:pt x="112" y="382"/>
                  </a:lnTo>
                  <a:lnTo>
                    <a:pt x="128" y="358"/>
                  </a:lnTo>
                  <a:lnTo>
                    <a:pt x="92" y="336"/>
                  </a:lnTo>
                  <a:close/>
                  <a:moveTo>
                    <a:pt x="124" y="356"/>
                  </a:moveTo>
                  <a:lnTo>
                    <a:pt x="116" y="384"/>
                  </a:lnTo>
                  <a:lnTo>
                    <a:pt x="154" y="398"/>
                  </a:lnTo>
                  <a:lnTo>
                    <a:pt x="164" y="370"/>
                  </a:lnTo>
                  <a:lnTo>
                    <a:pt x="124" y="356"/>
                  </a:lnTo>
                  <a:close/>
                  <a:moveTo>
                    <a:pt x="160" y="370"/>
                  </a:moveTo>
                  <a:lnTo>
                    <a:pt x="158" y="398"/>
                  </a:lnTo>
                  <a:lnTo>
                    <a:pt x="200" y="404"/>
                  </a:lnTo>
                  <a:lnTo>
                    <a:pt x="204" y="374"/>
                  </a:lnTo>
                  <a:lnTo>
                    <a:pt x="160" y="370"/>
                  </a:lnTo>
                  <a:close/>
                  <a:moveTo>
                    <a:pt x="200" y="374"/>
                  </a:moveTo>
                  <a:lnTo>
                    <a:pt x="204" y="404"/>
                  </a:lnTo>
                  <a:lnTo>
                    <a:pt x="246" y="398"/>
                  </a:lnTo>
                  <a:lnTo>
                    <a:pt x="244" y="370"/>
                  </a:lnTo>
                  <a:lnTo>
                    <a:pt x="200" y="374"/>
                  </a:lnTo>
                  <a:close/>
                  <a:moveTo>
                    <a:pt x="240" y="370"/>
                  </a:moveTo>
                  <a:lnTo>
                    <a:pt x="250" y="398"/>
                  </a:lnTo>
                  <a:lnTo>
                    <a:pt x="290" y="384"/>
                  </a:lnTo>
                  <a:lnTo>
                    <a:pt x="280" y="356"/>
                  </a:lnTo>
                  <a:lnTo>
                    <a:pt x="240" y="370"/>
                  </a:lnTo>
                  <a:close/>
                  <a:moveTo>
                    <a:pt x="276" y="358"/>
                  </a:moveTo>
                  <a:lnTo>
                    <a:pt x="292" y="382"/>
                  </a:lnTo>
                  <a:lnTo>
                    <a:pt x="328" y="360"/>
                  </a:lnTo>
                  <a:lnTo>
                    <a:pt x="312" y="336"/>
                  </a:lnTo>
                  <a:lnTo>
                    <a:pt x="276" y="358"/>
                  </a:lnTo>
                  <a:close/>
                  <a:moveTo>
                    <a:pt x="310" y="338"/>
                  </a:moveTo>
                  <a:lnTo>
                    <a:pt x="330" y="358"/>
                  </a:lnTo>
                  <a:lnTo>
                    <a:pt x="358" y="328"/>
                  </a:lnTo>
                  <a:lnTo>
                    <a:pt x="338" y="308"/>
                  </a:lnTo>
                  <a:lnTo>
                    <a:pt x="310" y="338"/>
                  </a:lnTo>
                  <a:close/>
                  <a:moveTo>
                    <a:pt x="336" y="310"/>
                  </a:moveTo>
                  <a:lnTo>
                    <a:pt x="360" y="326"/>
                  </a:lnTo>
                  <a:lnTo>
                    <a:pt x="382" y="292"/>
                  </a:lnTo>
                  <a:lnTo>
                    <a:pt x="358" y="276"/>
                  </a:lnTo>
                  <a:lnTo>
                    <a:pt x="336" y="310"/>
                  </a:lnTo>
                  <a:close/>
                  <a:moveTo>
                    <a:pt x="358" y="280"/>
                  </a:moveTo>
                  <a:lnTo>
                    <a:pt x="384" y="288"/>
                  </a:lnTo>
                  <a:lnTo>
                    <a:pt x="398" y="250"/>
                  </a:lnTo>
                  <a:lnTo>
                    <a:pt x="372" y="240"/>
                  </a:lnTo>
                  <a:lnTo>
                    <a:pt x="358" y="280"/>
                  </a:lnTo>
                  <a:close/>
                  <a:moveTo>
                    <a:pt x="370" y="242"/>
                  </a:moveTo>
                  <a:lnTo>
                    <a:pt x="398" y="246"/>
                  </a:lnTo>
                  <a:lnTo>
                    <a:pt x="404" y="204"/>
                  </a:lnTo>
                  <a:lnTo>
                    <a:pt x="376" y="200"/>
                  </a:lnTo>
                  <a:lnTo>
                    <a:pt x="370" y="242"/>
                  </a:lnTo>
                  <a:close/>
                  <a:moveTo>
                    <a:pt x="404" y="202"/>
                  </a:moveTo>
                  <a:lnTo>
                    <a:pt x="404" y="200"/>
                  </a:lnTo>
                  <a:lnTo>
                    <a:pt x="390" y="202"/>
                  </a:lnTo>
                  <a:lnTo>
                    <a:pt x="404" y="204"/>
                  </a:lnTo>
                  <a:lnTo>
                    <a:pt x="404" y="202"/>
                  </a:lnTo>
                  <a:close/>
                  <a:moveTo>
                    <a:pt x="398" y="156"/>
                  </a:moveTo>
                  <a:lnTo>
                    <a:pt x="398" y="154"/>
                  </a:lnTo>
                  <a:lnTo>
                    <a:pt x="384" y="158"/>
                  </a:lnTo>
                  <a:lnTo>
                    <a:pt x="398" y="156"/>
                  </a:lnTo>
                  <a:close/>
                  <a:moveTo>
                    <a:pt x="384" y="112"/>
                  </a:moveTo>
                  <a:lnTo>
                    <a:pt x="382" y="112"/>
                  </a:lnTo>
                  <a:lnTo>
                    <a:pt x="370" y="120"/>
                  </a:lnTo>
                  <a:lnTo>
                    <a:pt x="384" y="114"/>
                  </a:lnTo>
                  <a:lnTo>
                    <a:pt x="384" y="112"/>
                  </a:lnTo>
                  <a:close/>
                  <a:moveTo>
                    <a:pt x="360" y="76"/>
                  </a:moveTo>
                  <a:lnTo>
                    <a:pt x="358" y="74"/>
                  </a:lnTo>
                  <a:lnTo>
                    <a:pt x="348" y="84"/>
                  </a:lnTo>
                  <a:lnTo>
                    <a:pt x="360" y="76"/>
                  </a:lnTo>
                  <a:close/>
                  <a:moveTo>
                    <a:pt x="328" y="44"/>
                  </a:moveTo>
                  <a:lnTo>
                    <a:pt x="328" y="44"/>
                  </a:lnTo>
                  <a:lnTo>
                    <a:pt x="320" y="56"/>
                  </a:lnTo>
                  <a:lnTo>
                    <a:pt x="330" y="46"/>
                  </a:lnTo>
                  <a:lnTo>
                    <a:pt x="328" y="44"/>
                  </a:lnTo>
                  <a:close/>
                  <a:moveTo>
                    <a:pt x="290" y="20"/>
                  </a:moveTo>
                  <a:lnTo>
                    <a:pt x="290" y="20"/>
                  </a:lnTo>
                  <a:lnTo>
                    <a:pt x="284" y="34"/>
                  </a:lnTo>
                  <a:lnTo>
                    <a:pt x="292" y="22"/>
                  </a:lnTo>
                  <a:lnTo>
                    <a:pt x="290" y="20"/>
                  </a:lnTo>
                  <a:close/>
                  <a:moveTo>
                    <a:pt x="248" y="6"/>
                  </a:moveTo>
                  <a:lnTo>
                    <a:pt x="246" y="4"/>
                  </a:lnTo>
                  <a:lnTo>
                    <a:pt x="246" y="20"/>
                  </a:lnTo>
                  <a:lnTo>
                    <a:pt x="250" y="6"/>
                  </a:lnTo>
                  <a:lnTo>
                    <a:pt x="248" y="6"/>
                  </a:lnTo>
                  <a:close/>
                  <a:moveTo>
                    <a:pt x="202" y="0"/>
                  </a:moveTo>
                  <a:lnTo>
                    <a:pt x="200" y="0"/>
                  </a:lnTo>
                  <a:lnTo>
                    <a:pt x="202" y="14"/>
                  </a:lnTo>
                  <a:lnTo>
                    <a:pt x="204" y="0"/>
                  </a:lnTo>
                  <a:lnTo>
                    <a:pt x="202" y="0"/>
                  </a:lnTo>
                  <a:close/>
                  <a:moveTo>
                    <a:pt x="156" y="6"/>
                  </a:moveTo>
                  <a:lnTo>
                    <a:pt x="154" y="6"/>
                  </a:lnTo>
                  <a:lnTo>
                    <a:pt x="160" y="20"/>
                  </a:lnTo>
                  <a:lnTo>
                    <a:pt x="158" y="4"/>
                  </a:lnTo>
                  <a:lnTo>
                    <a:pt x="156" y="6"/>
                  </a:lnTo>
                  <a:close/>
                  <a:moveTo>
                    <a:pt x="114" y="20"/>
                  </a:moveTo>
                  <a:lnTo>
                    <a:pt x="112" y="22"/>
                  </a:lnTo>
                  <a:lnTo>
                    <a:pt x="120" y="34"/>
                  </a:lnTo>
                  <a:lnTo>
                    <a:pt x="116" y="20"/>
                  </a:lnTo>
                  <a:lnTo>
                    <a:pt x="114" y="20"/>
                  </a:lnTo>
                  <a:close/>
                  <a:moveTo>
                    <a:pt x="76" y="44"/>
                  </a:moveTo>
                  <a:lnTo>
                    <a:pt x="74" y="46"/>
                  </a:lnTo>
                  <a:lnTo>
                    <a:pt x="86" y="56"/>
                  </a:lnTo>
                  <a:lnTo>
                    <a:pt x="78" y="44"/>
                  </a:lnTo>
                  <a:lnTo>
                    <a:pt x="76" y="44"/>
                  </a:lnTo>
                  <a:close/>
                  <a:moveTo>
                    <a:pt x="44" y="76"/>
                  </a:moveTo>
                  <a:lnTo>
                    <a:pt x="44" y="76"/>
                  </a:lnTo>
                  <a:lnTo>
                    <a:pt x="56" y="84"/>
                  </a:lnTo>
                  <a:lnTo>
                    <a:pt x="46" y="74"/>
                  </a:lnTo>
                  <a:lnTo>
                    <a:pt x="44" y="76"/>
                  </a:lnTo>
                  <a:close/>
                  <a:moveTo>
                    <a:pt x="22" y="112"/>
                  </a:moveTo>
                  <a:lnTo>
                    <a:pt x="20" y="114"/>
                  </a:lnTo>
                  <a:lnTo>
                    <a:pt x="34" y="120"/>
                  </a:lnTo>
                  <a:lnTo>
                    <a:pt x="22" y="112"/>
                  </a:lnTo>
                  <a:close/>
                  <a:moveTo>
                    <a:pt x="6" y="156"/>
                  </a:moveTo>
                  <a:lnTo>
                    <a:pt x="6" y="156"/>
                  </a:lnTo>
                  <a:lnTo>
                    <a:pt x="20" y="158"/>
                  </a:lnTo>
                  <a:lnTo>
                    <a:pt x="6" y="154"/>
                  </a:lnTo>
                  <a:lnTo>
                    <a:pt x="6" y="156"/>
                  </a:lnTo>
                  <a:close/>
                  <a:moveTo>
                    <a:pt x="0" y="202"/>
                  </a:moveTo>
                  <a:lnTo>
                    <a:pt x="0" y="204"/>
                  </a:lnTo>
                  <a:lnTo>
                    <a:pt x="14" y="202"/>
                  </a:lnTo>
                  <a:lnTo>
                    <a:pt x="0" y="200"/>
                  </a:lnTo>
                  <a:lnTo>
                    <a:pt x="0" y="202"/>
                  </a:lnTo>
                  <a:close/>
                  <a:moveTo>
                    <a:pt x="6" y="248"/>
                  </a:moveTo>
                  <a:lnTo>
                    <a:pt x="6" y="250"/>
                  </a:lnTo>
                  <a:lnTo>
                    <a:pt x="20" y="244"/>
                  </a:lnTo>
                  <a:lnTo>
                    <a:pt x="6" y="246"/>
                  </a:lnTo>
                  <a:lnTo>
                    <a:pt x="6" y="248"/>
                  </a:lnTo>
                  <a:close/>
                  <a:moveTo>
                    <a:pt x="22" y="290"/>
                  </a:moveTo>
                  <a:lnTo>
                    <a:pt x="22" y="292"/>
                  </a:lnTo>
                  <a:lnTo>
                    <a:pt x="34" y="284"/>
                  </a:lnTo>
                  <a:lnTo>
                    <a:pt x="20" y="288"/>
                  </a:lnTo>
                  <a:lnTo>
                    <a:pt x="22" y="290"/>
                  </a:lnTo>
                  <a:close/>
                  <a:moveTo>
                    <a:pt x="44" y="328"/>
                  </a:moveTo>
                  <a:lnTo>
                    <a:pt x="46" y="328"/>
                  </a:lnTo>
                  <a:lnTo>
                    <a:pt x="56" y="318"/>
                  </a:lnTo>
                  <a:lnTo>
                    <a:pt x="44" y="326"/>
                  </a:lnTo>
                  <a:lnTo>
                    <a:pt x="44" y="328"/>
                  </a:lnTo>
                  <a:close/>
                  <a:moveTo>
                    <a:pt x="76" y="358"/>
                  </a:moveTo>
                  <a:lnTo>
                    <a:pt x="78" y="360"/>
                  </a:lnTo>
                  <a:lnTo>
                    <a:pt x="86" y="348"/>
                  </a:lnTo>
                  <a:lnTo>
                    <a:pt x="74" y="358"/>
                  </a:lnTo>
                  <a:lnTo>
                    <a:pt x="76" y="358"/>
                  </a:lnTo>
                  <a:close/>
                  <a:moveTo>
                    <a:pt x="114" y="382"/>
                  </a:moveTo>
                  <a:lnTo>
                    <a:pt x="116" y="384"/>
                  </a:lnTo>
                  <a:lnTo>
                    <a:pt x="120" y="370"/>
                  </a:lnTo>
                  <a:lnTo>
                    <a:pt x="112" y="382"/>
                  </a:lnTo>
                  <a:lnTo>
                    <a:pt x="114" y="382"/>
                  </a:lnTo>
                  <a:close/>
                  <a:moveTo>
                    <a:pt x="156" y="398"/>
                  </a:moveTo>
                  <a:lnTo>
                    <a:pt x="158" y="398"/>
                  </a:lnTo>
                  <a:lnTo>
                    <a:pt x="160" y="384"/>
                  </a:lnTo>
                  <a:lnTo>
                    <a:pt x="154" y="398"/>
                  </a:lnTo>
                  <a:lnTo>
                    <a:pt x="156" y="398"/>
                  </a:lnTo>
                  <a:close/>
                  <a:moveTo>
                    <a:pt x="202" y="404"/>
                  </a:moveTo>
                  <a:lnTo>
                    <a:pt x="204" y="404"/>
                  </a:lnTo>
                  <a:lnTo>
                    <a:pt x="202" y="388"/>
                  </a:lnTo>
                  <a:lnTo>
                    <a:pt x="200" y="404"/>
                  </a:lnTo>
                  <a:lnTo>
                    <a:pt x="202" y="404"/>
                  </a:lnTo>
                  <a:close/>
                  <a:moveTo>
                    <a:pt x="248" y="398"/>
                  </a:moveTo>
                  <a:lnTo>
                    <a:pt x="250" y="398"/>
                  </a:lnTo>
                  <a:lnTo>
                    <a:pt x="246" y="384"/>
                  </a:lnTo>
                  <a:lnTo>
                    <a:pt x="246" y="398"/>
                  </a:lnTo>
                  <a:lnTo>
                    <a:pt x="248" y="398"/>
                  </a:lnTo>
                  <a:close/>
                  <a:moveTo>
                    <a:pt x="290" y="382"/>
                  </a:moveTo>
                  <a:lnTo>
                    <a:pt x="292" y="382"/>
                  </a:lnTo>
                  <a:lnTo>
                    <a:pt x="284" y="370"/>
                  </a:lnTo>
                  <a:lnTo>
                    <a:pt x="290" y="384"/>
                  </a:lnTo>
                  <a:lnTo>
                    <a:pt x="290" y="382"/>
                  </a:lnTo>
                  <a:close/>
                  <a:moveTo>
                    <a:pt x="328" y="358"/>
                  </a:moveTo>
                  <a:lnTo>
                    <a:pt x="330" y="358"/>
                  </a:lnTo>
                  <a:lnTo>
                    <a:pt x="320" y="348"/>
                  </a:lnTo>
                  <a:lnTo>
                    <a:pt x="328" y="360"/>
                  </a:lnTo>
                  <a:lnTo>
                    <a:pt x="328" y="358"/>
                  </a:lnTo>
                  <a:close/>
                  <a:moveTo>
                    <a:pt x="360" y="328"/>
                  </a:moveTo>
                  <a:lnTo>
                    <a:pt x="360" y="326"/>
                  </a:lnTo>
                  <a:lnTo>
                    <a:pt x="348" y="318"/>
                  </a:lnTo>
                  <a:lnTo>
                    <a:pt x="358" y="328"/>
                  </a:lnTo>
                  <a:lnTo>
                    <a:pt x="360" y="328"/>
                  </a:lnTo>
                  <a:close/>
                  <a:moveTo>
                    <a:pt x="384" y="290"/>
                  </a:moveTo>
                  <a:lnTo>
                    <a:pt x="384" y="288"/>
                  </a:lnTo>
                  <a:lnTo>
                    <a:pt x="370" y="284"/>
                  </a:lnTo>
                  <a:lnTo>
                    <a:pt x="382" y="292"/>
                  </a:lnTo>
                  <a:lnTo>
                    <a:pt x="384" y="290"/>
                  </a:lnTo>
                  <a:close/>
                  <a:moveTo>
                    <a:pt x="398" y="248"/>
                  </a:moveTo>
                  <a:lnTo>
                    <a:pt x="398" y="246"/>
                  </a:lnTo>
                  <a:lnTo>
                    <a:pt x="384" y="244"/>
                  </a:lnTo>
                  <a:lnTo>
                    <a:pt x="398" y="250"/>
                  </a:lnTo>
                  <a:lnTo>
                    <a:pt x="398" y="248"/>
                  </a:lnTo>
                  <a:close/>
                  <a:moveTo>
                    <a:pt x="404" y="202"/>
                  </a:moveTo>
                  <a:lnTo>
                    <a:pt x="404" y="200"/>
                  </a:lnTo>
                  <a:lnTo>
                    <a:pt x="390" y="202"/>
                  </a:lnTo>
                  <a:lnTo>
                    <a:pt x="404" y="204"/>
                  </a:lnTo>
                  <a:lnTo>
                    <a:pt x="404" y="202"/>
                  </a:lnTo>
                  <a:close/>
                </a:path>
              </a:pathLst>
            </a:custGeom>
            <a:solidFill>
              <a:srgbClr val="FFFFFF"/>
            </a:solidFill>
            <a:ln w="0">
              <a:noFill/>
              <a:round/>
              <a:headEnd/>
              <a:tailEnd/>
            </a:ln>
          </p:spPr>
          <p:txBody>
            <a:bodyPr/>
            <a:lstStyle/>
            <a:p>
              <a:endParaRPr lang="en-US"/>
            </a:p>
          </p:txBody>
        </p:sp>
        <p:sp>
          <p:nvSpPr>
            <p:cNvPr id="1046" name="Freeform 33"/>
            <p:cNvSpPr>
              <a:spLocks noChangeAspect="1" noEditPoints="1"/>
            </p:cNvSpPr>
            <p:nvPr/>
          </p:nvSpPr>
          <p:spPr bwMode="auto">
            <a:xfrm>
              <a:off x="2772" y="1200"/>
              <a:ext cx="200" cy="148"/>
            </a:xfrm>
            <a:custGeom>
              <a:avLst/>
              <a:gdLst>
                <a:gd name="T0" fmla="*/ 186 w 200"/>
                <a:gd name="T1" fmla="*/ 148 h 148"/>
                <a:gd name="T2" fmla="*/ 186 w 200"/>
                <a:gd name="T3" fmla="*/ 124 h 148"/>
                <a:gd name="T4" fmla="*/ 12 w 200"/>
                <a:gd name="T5" fmla="*/ 124 h 148"/>
                <a:gd name="T6" fmla="*/ 12 w 200"/>
                <a:gd name="T7" fmla="*/ 148 h 148"/>
                <a:gd name="T8" fmla="*/ 186 w 200"/>
                <a:gd name="T9" fmla="*/ 148 h 148"/>
                <a:gd name="T10" fmla="*/ 0 w 200"/>
                <a:gd name="T11" fmla="*/ 136 h 148"/>
                <a:gd name="T12" fmla="*/ 24 w 200"/>
                <a:gd name="T13" fmla="*/ 136 h 148"/>
                <a:gd name="T14" fmla="*/ 24 w 200"/>
                <a:gd name="T15" fmla="*/ 14 h 148"/>
                <a:gd name="T16" fmla="*/ 0 w 200"/>
                <a:gd name="T17" fmla="*/ 14 h 148"/>
                <a:gd name="T18" fmla="*/ 0 w 200"/>
                <a:gd name="T19" fmla="*/ 136 h 148"/>
                <a:gd name="T20" fmla="*/ 12 w 200"/>
                <a:gd name="T21" fmla="*/ 0 h 148"/>
                <a:gd name="T22" fmla="*/ 12 w 200"/>
                <a:gd name="T23" fmla="*/ 26 h 148"/>
                <a:gd name="T24" fmla="*/ 186 w 200"/>
                <a:gd name="T25" fmla="*/ 26 h 148"/>
                <a:gd name="T26" fmla="*/ 186 w 200"/>
                <a:gd name="T27" fmla="*/ 0 h 148"/>
                <a:gd name="T28" fmla="*/ 12 w 200"/>
                <a:gd name="T29" fmla="*/ 0 h 148"/>
                <a:gd name="T30" fmla="*/ 200 w 200"/>
                <a:gd name="T31" fmla="*/ 14 h 148"/>
                <a:gd name="T32" fmla="*/ 174 w 200"/>
                <a:gd name="T33" fmla="*/ 14 h 148"/>
                <a:gd name="T34" fmla="*/ 174 w 200"/>
                <a:gd name="T35" fmla="*/ 136 h 148"/>
                <a:gd name="T36" fmla="*/ 200 w 200"/>
                <a:gd name="T37" fmla="*/ 136 h 148"/>
                <a:gd name="T38" fmla="*/ 200 w 200"/>
                <a:gd name="T39" fmla="*/ 14 h 148"/>
                <a:gd name="T40" fmla="*/ 200 w 200"/>
                <a:gd name="T41" fmla="*/ 148 h 148"/>
                <a:gd name="T42" fmla="*/ 186 w 200"/>
                <a:gd name="T43" fmla="*/ 148 h 148"/>
                <a:gd name="T44" fmla="*/ 186 w 200"/>
                <a:gd name="T45" fmla="*/ 136 h 148"/>
                <a:gd name="T46" fmla="*/ 200 w 200"/>
                <a:gd name="T47" fmla="*/ 136 h 148"/>
                <a:gd name="T48" fmla="*/ 200 w 200"/>
                <a:gd name="T49" fmla="*/ 148 h 148"/>
                <a:gd name="T50" fmla="*/ 0 w 200"/>
                <a:gd name="T51" fmla="*/ 148 h 148"/>
                <a:gd name="T52" fmla="*/ 0 w 200"/>
                <a:gd name="T53" fmla="*/ 136 h 148"/>
                <a:gd name="T54" fmla="*/ 12 w 200"/>
                <a:gd name="T55" fmla="*/ 136 h 148"/>
                <a:gd name="T56" fmla="*/ 12 w 200"/>
                <a:gd name="T57" fmla="*/ 148 h 148"/>
                <a:gd name="T58" fmla="*/ 0 w 200"/>
                <a:gd name="T59" fmla="*/ 148 h 148"/>
                <a:gd name="T60" fmla="*/ 0 w 200"/>
                <a:gd name="T61" fmla="*/ 0 h 148"/>
                <a:gd name="T62" fmla="*/ 12 w 200"/>
                <a:gd name="T63" fmla="*/ 0 h 148"/>
                <a:gd name="T64" fmla="*/ 12 w 200"/>
                <a:gd name="T65" fmla="*/ 14 h 148"/>
                <a:gd name="T66" fmla="*/ 0 w 200"/>
                <a:gd name="T67" fmla="*/ 14 h 148"/>
                <a:gd name="T68" fmla="*/ 0 w 200"/>
                <a:gd name="T69" fmla="*/ 0 h 148"/>
                <a:gd name="T70" fmla="*/ 200 w 200"/>
                <a:gd name="T71" fmla="*/ 0 h 148"/>
                <a:gd name="T72" fmla="*/ 200 w 200"/>
                <a:gd name="T73" fmla="*/ 14 h 148"/>
                <a:gd name="T74" fmla="*/ 186 w 200"/>
                <a:gd name="T75" fmla="*/ 14 h 148"/>
                <a:gd name="T76" fmla="*/ 186 w 200"/>
                <a:gd name="T77" fmla="*/ 0 h 148"/>
                <a:gd name="T78" fmla="*/ 200 w 200"/>
                <a:gd name="T79" fmla="*/ 0 h 148"/>
                <a:gd name="T80" fmla="*/ 200 w 200"/>
                <a:gd name="T81" fmla="*/ 148 h 148"/>
                <a:gd name="T82" fmla="*/ 186 w 200"/>
                <a:gd name="T83" fmla="*/ 148 h 148"/>
                <a:gd name="T84" fmla="*/ 186 w 200"/>
                <a:gd name="T85" fmla="*/ 136 h 148"/>
                <a:gd name="T86" fmla="*/ 200 w 200"/>
                <a:gd name="T87" fmla="*/ 136 h 148"/>
                <a:gd name="T88" fmla="*/ 200 w 200"/>
                <a:gd name="T89" fmla="*/ 148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48"/>
                <a:gd name="T137" fmla="*/ 200 w 200"/>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48">
                  <a:moveTo>
                    <a:pt x="186" y="148"/>
                  </a:moveTo>
                  <a:lnTo>
                    <a:pt x="186" y="124"/>
                  </a:lnTo>
                  <a:lnTo>
                    <a:pt x="12" y="124"/>
                  </a:lnTo>
                  <a:lnTo>
                    <a:pt x="12" y="148"/>
                  </a:lnTo>
                  <a:lnTo>
                    <a:pt x="186" y="148"/>
                  </a:lnTo>
                  <a:close/>
                  <a:moveTo>
                    <a:pt x="0" y="136"/>
                  </a:moveTo>
                  <a:lnTo>
                    <a:pt x="24" y="136"/>
                  </a:lnTo>
                  <a:lnTo>
                    <a:pt x="24" y="14"/>
                  </a:lnTo>
                  <a:lnTo>
                    <a:pt x="0" y="14"/>
                  </a:lnTo>
                  <a:lnTo>
                    <a:pt x="0" y="136"/>
                  </a:lnTo>
                  <a:close/>
                  <a:moveTo>
                    <a:pt x="12" y="0"/>
                  </a:moveTo>
                  <a:lnTo>
                    <a:pt x="12" y="26"/>
                  </a:lnTo>
                  <a:lnTo>
                    <a:pt x="186" y="26"/>
                  </a:lnTo>
                  <a:lnTo>
                    <a:pt x="186" y="0"/>
                  </a:lnTo>
                  <a:lnTo>
                    <a:pt x="12" y="0"/>
                  </a:lnTo>
                  <a:close/>
                  <a:moveTo>
                    <a:pt x="200" y="14"/>
                  </a:moveTo>
                  <a:lnTo>
                    <a:pt x="174" y="14"/>
                  </a:lnTo>
                  <a:lnTo>
                    <a:pt x="174" y="136"/>
                  </a:lnTo>
                  <a:lnTo>
                    <a:pt x="200" y="136"/>
                  </a:lnTo>
                  <a:lnTo>
                    <a:pt x="200" y="14"/>
                  </a:lnTo>
                  <a:close/>
                  <a:moveTo>
                    <a:pt x="200" y="148"/>
                  </a:moveTo>
                  <a:lnTo>
                    <a:pt x="186" y="148"/>
                  </a:lnTo>
                  <a:lnTo>
                    <a:pt x="186" y="136"/>
                  </a:lnTo>
                  <a:lnTo>
                    <a:pt x="200" y="136"/>
                  </a:lnTo>
                  <a:lnTo>
                    <a:pt x="200" y="148"/>
                  </a:lnTo>
                  <a:close/>
                  <a:moveTo>
                    <a:pt x="0" y="148"/>
                  </a:moveTo>
                  <a:lnTo>
                    <a:pt x="0" y="136"/>
                  </a:lnTo>
                  <a:lnTo>
                    <a:pt x="12" y="136"/>
                  </a:lnTo>
                  <a:lnTo>
                    <a:pt x="12" y="148"/>
                  </a:lnTo>
                  <a:lnTo>
                    <a:pt x="0" y="148"/>
                  </a:lnTo>
                  <a:close/>
                  <a:moveTo>
                    <a:pt x="0" y="0"/>
                  </a:moveTo>
                  <a:lnTo>
                    <a:pt x="12" y="0"/>
                  </a:lnTo>
                  <a:lnTo>
                    <a:pt x="12" y="14"/>
                  </a:lnTo>
                  <a:lnTo>
                    <a:pt x="0" y="14"/>
                  </a:lnTo>
                  <a:lnTo>
                    <a:pt x="0" y="0"/>
                  </a:lnTo>
                  <a:close/>
                  <a:moveTo>
                    <a:pt x="200" y="0"/>
                  </a:moveTo>
                  <a:lnTo>
                    <a:pt x="200" y="14"/>
                  </a:lnTo>
                  <a:lnTo>
                    <a:pt x="186" y="14"/>
                  </a:lnTo>
                  <a:lnTo>
                    <a:pt x="186" y="0"/>
                  </a:lnTo>
                  <a:lnTo>
                    <a:pt x="200" y="0"/>
                  </a:lnTo>
                  <a:close/>
                  <a:moveTo>
                    <a:pt x="200" y="148"/>
                  </a:moveTo>
                  <a:lnTo>
                    <a:pt x="186" y="148"/>
                  </a:lnTo>
                  <a:lnTo>
                    <a:pt x="186" y="136"/>
                  </a:lnTo>
                  <a:lnTo>
                    <a:pt x="200" y="136"/>
                  </a:lnTo>
                  <a:lnTo>
                    <a:pt x="200" y="148"/>
                  </a:lnTo>
                  <a:close/>
                </a:path>
              </a:pathLst>
            </a:custGeom>
            <a:solidFill>
              <a:srgbClr val="FFFFFF"/>
            </a:solidFill>
            <a:ln w="0">
              <a:noFill/>
              <a:round/>
              <a:headEnd/>
              <a:tailEnd/>
            </a:ln>
          </p:spPr>
          <p:txBody>
            <a:bodyPr/>
            <a:lstStyle/>
            <a:p>
              <a:endParaRPr lang="en-US"/>
            </a:p>
          </p:txBody>
        </p:sp>
        <p:sp>
          <p:nvSpPr>
            <p:cNvPr id="1047" name="Freeform 34"/>
            <p:cNvSpPr>
              <a:spLocks noChangeAspect="1" noEditPoints="1"/>
            </p:cNvSpPr>
            <p:nvPr/>
          </p:nvSpPr>
          <p:spPr bwMode="auto">
            <a:xfrm>
              <a:off x="2772" y="1392"/>
              <a:ext cx="200" cy="32"/>
            </a:xfrm>
            <a:custGeom>
              <a:avLst/>
              <a:gdLst>
                <a:gd name="T0" fmla="*/ 186 w 200"/>
                <a:gd name="T1" fmla="*/ 32 h 32"/>
                <a:gd name="T2" fmla="*/ 186 w 200"/>
                <a:gd name="T3" fmla="*/ 8 h 32"/>
                <a:gd name="T4" fmla="*/ 12 w 200"/>
                <a:gd name="T5" fmla="*/ 8 h 32"/>
                <a:gd name="T6" fmla="*/ 12 w 200"/>
                <a:gd name="T7" fmla="*/ 32 h 32"/>
                <a:gd name="T8" fmla="*/ 186 w 200"/>
                <a:gd name="T9" fmla="*/ 32 h 32"/>
                <a:gd name="T10" fmla="*/ 0 w 200"/>
                <a:gd name="T11" fmla="*/ 20 h 32"/>
                <a:gd name="T12" fmla="*/ 24 w 200"/>
                <a:gd name="T13" fmla="*/ 20 h 32"/>
                <a:gd name="T14" fmla="*/ 24 w 200"/>
                <a:gd name="T15" fmla="*/ 12 h 32"/>
                <a:gd name="T16" fmla="*/ 0 w 200"/>
                <a:gd name="T17" fmla="*/ 12 h 32"/>
                <a:gd name="T18" fmla="*/ 0 w 200"/>
                <a:gd name="T19" fmla="*/ 20 h 32"/>
                <a:gd name="T20" fmla="*/ 12 w 200"/>
                <a:gd name="T21" fmla="*/ 0 h 32"/>
                <a:gd name="T22" fmla="*/ 12 w 200"/>
                <a:gd name="T23" fmla="*/ 24 h 32"/>
                <a:gd name="T24" fmla="*/ 186 w 200"/>
                <a:gd name="T25" fmla="*/ 24 h 32"/>
                <a:gd name="T26" fmla="*/ 186 w 200"/>
                <a:gd name="T27" fmla="*/ 0 h 32"/>
                <a:gd name="T28" fmla="*/ 12 w 200"/>
                <a:gd name="T29" fmla="*/ 0 h 32"/>
                <a:gd name="T30" fmla="*/ 200 w 200"/>
                <a:gd name="T31" fmla="*/ 12 h 32"/>
                <a:gd name="T32" fmla="*/ 174 w 200"/>
                <a:gd name="T33" fmla="*/ 12 h 32"/>
                <a:gd name="T34" fmla="*/ 174 w 200"/>
                <a:gd name="T35" fmla="*/ 20 h 32"/>
                <a:gd name="T36" fmla="*/ 200 w 200"/>
                <a:gd name="T37" fmla="*/ 20 h 32"/>
                <a:gd name="T38" fmla="*/ 200 w 200"/>
                <a:gd name="T39" fmla="*/ 12 h 32"/>
                <a:gd name="T40" fmla="*/ 200 w 200"/>
                <a:gd name="T41" fmla="*/ 32 h 32"/>
                <a:gd name="T42" fmla="*/ 186 w 200"/>
                <a:gd name="T43" fmla="*/ 32 h 32"/>
                <a:gd name="T44" fmla="*/ 186 w 200"/>
                <a:gd name="T45" fmla="*/ 20 h 32"/>
                <a:gd name="T46" fmla="*/ 200 w 200"/>
                <a:gd name="T47" fmla="*/ 20 h 32"/>
                <a:gd name="T48" fmla="*/ 200 w 200"/>
                <a:gd name="T49" fmla="*/ 32 h 32"/>
                <a:gd name="T50" fmla="*/ 0 w 200"/>
                <a:gd name="T51" fmla="*/ 32 h 32"/>
                <a:gd name="T52" fmla="*/ 0 w 200"/>
                <a:gd name="T53" fmla="*/ 20 h 32"/>
                <a:gd name="T54" fmla="*/ 12 w 200"/>
                <a:gd name="T55" fmla="*/ 20 h 32"/>
                <a:gd name="T56" fmla="*/ 12 w 200"/>
                <a:gd name="T57" fmla="*/ 32 h 32"/>
                <a:gd name="T58" fmla="*/ 0 w 200"/>
                <a:gd name="T59" fmla="*/ 32 h 32"/>
                <a:gd name="T60" fmla="*/ 0 w 200"/>
                <a:gd name="T61" fmla="*/ 0 h 32"/>
                <a:gd name="T62" fmla="*/ 12 w 200"/>
                <a:gd name="T63" fmla="*/ 0 h 32"/>
                <a:gd name="T64" fmla="*/ 12 w 200"/>
                <a:gd name="T65" fmla="*/ 12 h 32"/>
                <a:gd name="T66" fmla="*/ 0 w 200"/>
                <a:gd name="T67" fmla="*/ 12 h 32"/>
                <a:gd name="T68" fmla="*/ 0 w 200"/>
                <a:gd name="T69" fmla="*/ 0 h 32"/>
                <a:gd name="T70" fmla="*/ 200 w 200"/>
                <a:gd name="T71" fmla="*/ 0 h 32"/>
                <a:gd name="T72" fmla="*/ 200 w 200"/>
                <a:gd name="T73" fmla="*/ 12 h 32"/>
                <a:gd name="T74" fmla="*/ 186 w 200"/>
                <a:gd name="T75" fmla="*/ 12 h 32"/>
                <a:gd name="T76" fmla="*/ 186 w 200"/>
                <a:gd name="T77" fmla="*/ 0 h 32"/>
                <a:gd name="T78" fmla="*/ 200 w 200"/>
                <a:gd name="T79" fmla="*/ 0 h 32"/>
                <a:gd name="T80" fmla="*/ 200 w 200"/>
                <a:gd name="T81" fmla="*/ 32 h 32"/>
                <a:gd name="T82" fmla="*/ 186 w 200"/>
                <a:gd name="T83" fmla="*/ 32 h 32"/>
                <a:gd name="T84" fmla="*/ 186 w 200"/>
                <a:gd name="T85" fmla="*/ 20 h 32"/>
                <a:gd name="T86" fmla="*/ 200 w 200"/>
                <a:gd name="T87" fmla="*/ 20 h 32"/>
                <a:gd name="T88" fmla="*/ 200 w 200"/>
                <a:gd name="T89" fmla="*/ 32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32"/>
                <a:gd name="T137" fmla="*/ 200 w 200"/>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32">
                  <a:moveTo>
                    <a:pt x="186" y="32"/>
                  </a:moveTo>
                  <a:lnTo>
                    <a:pt x="186" y="8"/>
                  </a:lnTo>
                  <a:lnTo>
                    <a:pt x="12" y="8"/>
                  </a:lnTo>
                  <a:lnTo>
                    <a:pt x="12" y="32"/>
                  </a:lnTo>
                  <a:lnTo>
                    <a:pt x="186" y="32"/>
                  </a:lnTo>
                  <a:close/>
                  <a:moveTo>
                    <a:pt x="0" y="20"/>
                  </a:moveTo>
                  <a:lnTo>
                    <a:pt x="24" y="20"/>
                  </a:lnTo>
                  <a:lnTo>
                    <a:pt x="24" y="12"/>
                  </a:lnTo>
                  <a:lnTo>
                    <a:pt x="0" y="12"/>
                  </a:lnTo>
                  <a:lnTo>
                    <a:pt x="0" y="20"/>
                  </a:lnTo>
                  <a:close/>
                  <a:moveTo>
                    <a:pt x="12" y="0"/>
                  </a:moveTo>
                  <a:lnTo>
                    <a:pt x="12" y="24"/>
                  </a:lnTo>
                  <a:lnTo>
                    <a:pt x="186" y="24"/>
                  </a:lnTo>
                  <a:lnTo>
                    <a:pt x="186" y="0"/>
                  </a:lnTo>
                  <a:lnTo>
                    <a:pt x="12" y="0"/>
                  </a:lnTo>
                  <a:close/>
                  <a:moveTo>
                    <a:pt x="200" y="12"/>
                  </a:moveTo>
                  <a:lnTo>
                    <a:pt x="174" y="12"/>
                  </a:lnTo>
                  <a:lnTo>
                    <a:pt x="174" y="20"/>
                  </a:lnTo>
                  <a:lnTo>
                    <a:pt x="200" y="20"/>
                  </a:lnTo>
                  <a:lnTo>
                    <a:pt x="200" y="12"/>
                  </a:lnTo>
                  <a:close/>
                  <a:moveTo>
                    <a:pt x="200" y="32"/>
                  </a:moveTo>
                  <a:lnTo>
                    <a:pt x="186" y="32"/>
                  </a:lnTo>
                  <a:lnTo>
                    <a:pt x="186" y="20"/>
                  </a:lnTo>
                  <a:lnTo>
                    <a:pt x="200" y="20"/>
                  </a:lnTo>
                  <a:lnTo>
                    <a:pt x="200" y="32"/>
                  </a:lnTo>
                  <a:close/>
                  <a:moveTo>
                    <a:pt x="0" y="32"/>
                  </a:moveTo>
                  <a:lnTo>
                    <a:pt x="0" y="20"/>
                  </a:lnTo>
                  <a:lnTo>
                    <a:pt x="12" y="20"/>
                  </a:lnTo>
                  <a:lnTo>
                    <a:pt x="12" y="32"/>
                  </a:lnTo>
                  <a:lnTo>
                    <a:pt x="0" y="32"/>
                  </a:lnTo>
                  <a:close/>
                  <a:moveTo>
                    <a:pt x="0" y="0"/>
                  </a:moveTo>
                  <a:lnTo>
                    <a:pt x="12" y="0"/>
                  </a:lnTo>
                  <a:lnTo>
                    <a:pt x="12" y="12"/>
                  </a:lnTo>
                  <a:lnTo>
                    <a:pt x="0" y="12"/>
                  </a:lnTo>
                  <a:lnTo>
                    <a:pt x="0" y="0"/>
                  </a:lnTo>
                  <a:close/>
                  <a:moveTo>
                    <a:pt x="200" y="0"/>
                  </a:moveTo>
                  <a:lnTo>
                    <a:pt x="200" y="12"/>
                  </a:lnTo>
                  <a:lnTo>
                    <a:pt x="186" y="12"/>
                  </a:lnTo>
                  <a:lnTo>
                    <a:pt x="186" y="0"/>
                  </a:lnTo>
                  <a:lnTo>
                    <a:pt x="200" y="0"/>
                  </a:lnTo>
                  <a:close/>
                  <a:moveTo>
                    <a:pt x="200" y="32"/>
                  </a:moveTo>
                  <a:lnTo>
                    <a:pt x="186" y="32"/>
                  </a:lnTo>
                  <a:lnTo>
                    <a:pt x="186" y="20"/>
                  </a:lnTo>
                  <a:lnTo>
                    <a:pt x="200" y="20"/>
                  </a:lnTo>
                  <a:lnTo>
                    <a:pt x="200" y="32"/>
                  </a:lnTo>
                  <a:close/>
                </a:path>
              </a:pathLst>
            </a:custGeom>
            <a:solidFill>
              <a:srgbClr val="FFFFFF"/>
            </a:solidFill>
            <a:ln w="0">
              <a:noFill/>
              <a:round/>
              <a:headEnd/>
              <a:tailEnd/>
            </a:ln>
          </p:spPr>
          <p:txBody>
            <a:bodyPr/>
            <a:lstStyle/>
            <a:p>
              <a:endParaRPr lang="en-US"/>
            </a:p>
          </p:txBody>
        </p:sp>
        <p:sp>
          <p:nvSpPr>
            <p:cNvPr id="1048" name="Freeform 35"/>
            <p:cNvSpPr>
              <a:spLocks noChangeAspect="1" noEditPoints="1"/>
            </p:cNvSpPr>
            <p:nvPr/>
          </p:nvSpPr>
          <p:spPr bwMode="auto">
            <a:xfrm>
              <a:off x="2772" y="1202"/>
              <a:ext cx="200" cy="168"/>
            </a:xfrm>
            <a:custGeom>
              <a:avLst/>
              <a:gdLst>
                <a:gd name="T0" fmla="*/ 200 w 200"/>
                <a:gd name="T1" fmla="*/ 144 h 168"/>
                <a:gd name="T2" fmla="*/ 174 w 200"/>
                <a:gd name="T3" fmla="*/ 12 h 168"/>
                <a:gd name="T4" fmla="*/ 186 w 200"/>
                <a:gd name="T5" fmla="*/ 24 h 168"/>
                <a:gd name="T6" fmla="*/ 12 w 200"/>
                <a:gd name="T7" fmla="*/ 0 h 168"/>
                <a:gd name="T8" fmla="*/ 186 w 200"/>
                <a:gd name="T9" fmla="*/ 24 h 168"/>
                <a:gd name="T10" fmla="*/ 0 w 200"/>
                <a:gd name="T11" fmla="*/ 12 h 168"/>
                <a:gd name="T12" fmla="*/ 24 w 200"/>
                <a:gd name="T13" fmla="*/ 144 h 168"/>
                <a:gd name="T14" fmla="*/ 14 w 200"/>
                <a:gd name="T15" fmla="*/ 132 h 168"/>
                <a:gd name="T16" fmla="*/ 64 w 200"/>
                <a:gd name="T17" fmla="*/ 168 h 168"/>
                <a:gd name="T18" fmla="*/ 14 w 200"/>
                <a:gd name="T19" fmla="*/ 132 h 168"/>
                <a:gd name="T20" fmla="*/ 68 w 200"/>
                <a:gd name="T21" fmla="*/ 168 h 168"/>
                <a:gd name="T22" fmla="*/ 126 w 200"/>
                <a:gd name="T23" fmla="*/ 142 h 168"/>
                <a:gd name="T24" fmla="*/ 124 w 200"/>
                <a:gd name="T25" fmla="*/ 142 h 168"/>
                <a:gd name="T26" fmla="*/ 190 w 200"/>
                <a:gd name="T27" fmla="*/ 156 h 168"/>
                <a:gd name="T28" fmla="*/ 124 w 200"/>
                <a:gd name="T29" fmla="*/ 142 h 168"/>
                <a:gd name="T30" fmla="*/ 200 w 200"/>
                <a:gd name="T31" fmla="*/ 144 h 168"/>
                <a:gd name="T32" fmla="*/ 190 w 200"/>
                <a:gd name="T33" fmla="*/ 156 h 168"/>
                <a:gd name="T34" fmla="*/ 200 w 200"/>
                <a:gd name="T35" fmla="*/ 0 h 168"/>
                <a:gd name="T36" fmla="*/ 186 w 200"/>
                <a:gd name="T37" fmla="*/ 12 h 168"/>
                <a:gd name="T38" fmla="*/ 200 w 200"/>
                <a:gd name="T39" fmla="*/ 0 h 168"/>
                <a:gd name="T40" fmla="*/ 0 w 200"/>
                <a:gd name="T41" fmla="*/ 12 h 168"/>
                <a:gd name="T42" fmla="*/ 12 w 200"/>
                <a:gd name="T43" fmla="*/ 0 h 168"/>
                <a:gd name="T44" fmla="*/ 0 w 200"/>
                <a:gd name="T45" fmla="*/ 154 h 168"/>
                <a:gd name="T46" fmla="*/ 12 w 200"/>
                <a:gd name="T47" fmla="*/ 144 h 168"/>
                <a:gd name="T48" fmla="*/ 0 w 200"/>
                <a:gd name="T49" fmla="*/ 154 h 168"/>
                <a:gd name="T50" fmla="*/ 68 w 200"/>
                <a:gd name="T51" fmla="*/ 168 h 168"/>
                <a:gd name="T52" fmla="*/ 64 w 200"/>
                <a:gd name="T53" fmla="*/ 168 h 168"/>
                <a:gd name="T54" fmla="*/ 126 w 200"/>
                <a:gd name="T55" fmla="*/ 168 h 168"/>
                <a:gd name="T56" fmla="*/ 126 w 200"/>
                <a:gd name="T57" fmla="*/ 154 h 168"/>
                <a:gd name="T58" fmla="*/ 126 w 200"/>
                <a:gd name="T59" fmla="*/ 168 h 168"/>
                <a:gd name="T60" fmla="*/ 200 w 200"/>
                <a:gd name="T61" fmla="*/ 144 h 168"/>
                <a:gd name="T62" fmla="*/ 190 w 200"/>
                <a:gd name="T63" fmla="*/ 156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168"/>
                <a:gd name="T98" fmla="*/ 200 w 200"/>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168">
                  <a:moveTo>
                    <a:pt x="174" y="144"/>
                  </a:moveTo>
                  <a:lnTo>
                    <a:pt x="200" y="144"/>
                  </a:lnTo>
                  <a:lnTo>
                    <a:pt x="200" y="12"/>
                  </a:lnTo>
                  <a:lnTo>
                    <a:pt x="174" y="12"/>
                  </a:lnTo>
                  <a:lnTo>
                    <a:pt x="174" y="144"/>
                  </a:lnTo>
                  <a:close/>
                  <a:moveTo>
                    <a:pt x="186" y="24"/>
                  </a:moveTo>
                  <a:lnTo>
                    <a:pt x="186" y="0"/>
                  </a:lnTo>
                  <a:lnTo>
                    <a:pt x="12" y="0"/>
                  </a:lnTo>
                  <a:lnTo>
                    <a:pt x="12" y="24"/>
                  </a:lnTo>
                  <a:lnTo>
                    <a:pt x="186" y="24"/>
                  </a:lnTo>
                  <a:close/>
                  <a:moveTo>
                    <a:pt x="24" y="12"/>
                  </a:moveTo>
                  <a:lnTo>
                    <a:pt x="0" y="12"/>
                  </a:lnTo>
                  <a:lnTo>
                    <a:pt x="0" y="144"/>
                  </a:lnTo>
                  <a:lnTo>
                    <a:pt x="24" y="144"/>
                  </a:lnTo>
                  <a:lnTo>
                    <a:pt x="24" y="12"/>
                  </a:lnTo>
                  <a:close/>
                  <a:moveTo>
                    <a:pt x="14" y="132"/>
                  </a:moveTo>
                  <a:lnTo>
                    <a:pt x="10" y="156"/>
                  </a:lnTo>
                  <a:lnTo>
                    <a:pt x="64" y="168"/>
                  </a:lnTo>
                  <a:lnTo>
                    <a:pt x="70" y="142"/>
                  </a:lnTo>
                  <a:lnTo>
                    <a:pt x="14" y="132"/>
                  </a:lnTo>
                  <a:close/>
                  <a:moveTo>
                    <a:pt x="68" y="142"/>
                  </a:moveTo>
                  <a:lnTo>
                    <a:pt x="68" y="168"/>
                  </a:lnTo>
                  <a:lnTo>
                    <a:pt x="126" y="168"/>
                  </a:lnTo>
                  <a:lnTo>
                    <a:pt x="126" y="142"/>
                  </a:lnTo>
                  <a:lnTo>
                    <a:pt x="68" y="142"/>
                  </a:lnTo>
                  <a:close/>
                  <a:moveTo>
                    <a:pt x="124" y="142"/>
                  </a:moveTo>
                  <a:lnTo>
                    <a:pt x="128" y="168"/>
                  </a:lnTo>
                  <a:lnTo>
                    <a:pt x="190" y="156"/>
                  </a:lnTo>
                  <a:lnTo>
                    <a:pt x="184" y="132"/>
                  </a:lnTo>
                  <a:lnTo>
                    <a:pt x="124" y="142"/>
                  </a:lnTo>
                  <a:close/>
                  <a:moveTo>
                    <a:pt x="200" y="154"/>
                  </a:moveTo>
                  <a:lnTo>
                    <a:pt x="200" y="144"/>
                  </a:lnTo>
                  <a:lnTo>
                    <a:pt x="186" y="144"/>
                  </a:lnTo>
                  <a:lnTo>
                    <a:pt x="190" y="156"/>
                  </a:lnTo>
                  <a:lnTo>
                    <a:pt x="200" y="154"/>
                  </a:lnTo>
                  <a:close/>
                  <a:moveTo>
                    <a:pt x="200" y="0"/>
                  </a:moveTo>
                  <a:lnTo>
                    <a:pt x="186" y="0"/>
                  </a:lnTo>
                  <a:lnTo>
                    <a:pt x="186" y="12"/>
                  </a:lnTo>
                  <a:lnTo>
                    <a:pt x="200" y="12"/>
                  </a:lnTo>
                  <a:lnTo>
                    <a:pt x="200" y="0"/>
                  </a:lnTo>
                  <a:close/>
                  <a:moveTo>
                    <a:pt x="0" y="0"/>
                  </a:moveTo>
                  <a:lnTo>
                    <a:pt x="0" y="12"/>
                  </a:lnTo>
                  <a:lnTo>
                    <a:pt x="12" y="12"/>
                  </a:lnTo>
                  <a:lnTo>
                    <a:pt x="12" y="0"/>
                  </a:lnTo>
                  <a:lnTo>
                    <a:pt x="0" y="0"/>
                  </a:lnTo>
                  <a:close/>
                  <a:moveTo>
                    <a:pt x="0" y="154"/>
                  </a:moveTo>
                  <a:lnTo>
                    <a:pt x="10" y="156"/>
                  </a:lnTo>
                  <a:lnTo>
                    <a:pt x="12" y="144"/>
                  </a:lnTo>
                  <a:lnTo>
                    <a:pt x="0" y="144"/>
                  </a:lnTo>
                  <a:lnTo>
                    <a:pt x="0" y="154"/>
                  </a:lnTo>
                  <a:close/>
                  <a:moveTo>
                    <a:pt x="66" y="168"/>
                  </a:moveTo>
                  <a:lnTo>
                    <a:pt x="68" y="168"/>
                  </a:lnTo>
                  <a:lnTo>
                    <a:pt x="68" y="154"/>
                  </a:lnTo>
                  <a:lnTo>
                    <a:pt x="64" y="168"/>
                  </a:lnTo>
                  <a:lnTo>
                    <a:pt x="66" y="168"/>
                  </a:lnTo>
                  <a:close/>
                  <a:moveTo>
                    <a:pt x="126" y="168"/>
                  </a:moveTo>
                  <a:lnTo>
                    <a:pt x="128" y="168"/>
                  </a:lnTo>
                  <a:lnTo>
                    <a:pt x="126" y="154"/>
                  </a:lnTo>
                  <a:lnTo>
                    <a:pt x="126" y="168"/>
                  </a:lnTo>
                  <a:close/>
                  <a:moveTo>
                    <a:pt x="200" y="154"/>
                  </a:moveTo>
                  <a:lnTo>
                    <a:pt x="200" y="144"/>
                  </a:lnTo>
                  <a:lnTo>
                    <a:pt x="186" y="144"/>
                  </a:lnTo>
                  <a:lnTo>
                    <a:pt x="190" y="156"/>
                  </a:lnTo>
                  <a:lnTo>
                    <a:pt x="200" y="154"/>
                  </a:lnTo>
                  <a:close/>
                </a:path>
              </a:pathLst>
            </a:custGeom>
            <a:solidFill>
              <a:srgbClr val="FFFFFF"/>
            </a:solidFill>
            <a:ln w="0">
              <a:noFill/>
              <a:round/>
              <a:headEnd/>
              <a:tailEnd/>
            </a:ln>
          </p:spPr>
          <p:txBody>
            <a:bodyPr/>
            <a:lstStyle/>
            <a:p>
              <a:endParaRPr lang="en-US"/>
            </a:p>
          </p:txBody>
        </p:sp>
        <p:sp>
          <p:nvSpPr>
            <p:cNvPr id="1049" name="Freeform 36"/>
            <p:cNvSpPr>
              <a:spLocks noChangeAspect="1" noEditPoints="1"/>
            </p:cNvSpPr>
            <p:nvPr/>
          </p:nvSpPr>
          <p:spPr bwMode="auto">
            <a:xfrm>
              <a:off x="2672" y="2138"/>
              <a:ext cx="404" cy="404"/>
            </a:xfrm>
            <a:custGeom>
              <a:avLst/>
              <a:gdLst>
                <a:gd name="T0" fmla="*/ 376 w 404"/>
                <a:gd name="T1" fmla="*/ 204 h 404"/>
                <a:gd name="T2" fmla="*/ 370 w 404"/>
                <a:gd name="T3" fmla="*/ 164 h 404"/>
                <a:gd name="T4" fmla="*/ 358 w 404"/>
                <a:gd name="T5" fmla="*/ 126 h 404"/>
                <a:gd name="T6" fmla="*/ 338 w 404"/>
                <a:gd name="T7" fmla="*/ 94 h 404"/>
                <a:gd name="T8" fmla="*/ 312 w 404"/>
                <a:gd name="T9" fmla="*/ 68 h 404"/>
                <a:gd name="T10" fmla="*/ 280 w 404"/>
                <a:gd name="T11" fmla="*/ 46 h 404"/>
                <a:gd name="T12" fmla="*/ 244 w 404"/>
                <a:gd name="T13" fmla="*/ 34 h 404"/>
                <a:gd name="T14" fmla="*/ 204 w 404"/>
                <a:gd name="T15" fmla="*/ 28 h 404"/>
                <a:gd name="T16" fmla="*/ 164 w 404"/>
                <a:gd name="T17" fmla="*/ 32 h 404"/>
                <a:gd name="T18" fmla="*/ 128 w 404"/>
                <a:gd name="T19" fmla="*/ 46 h 404"/>
                <a:gd name="T20" fmla="*/ 94 w 404"/>
                <a:gd name="T21" fmla="*/ 66 h 404"/>
                <a:gd name="T22" fmla="*/ 68 w 404"/>
                <a:gd name="T23" fmla="*/ 92 h 404"/>
                <a:gd name="T24" fmla="*/ 48 w 404"/>
                <a:gd name="T25" fmla="*/ 124 h 404"/>
                <a:gd name="T26" fmla="*/ 34 w 404"/>
                <a:gd name="T27" fmla="*/ 160 h 404"/>
                <a:gd name="T28" fmla="*/ 28 w 404"/>
                <a:gd name="T29" fmla="*/ 200 h 404"/>
                <a:gd name="T30" fmla="*/ 34 w 404"/>
                <a:gd name="T31" fmla="*/ 240 h 404"/>
                <a:gd name="T32" fmla="*/ 46 w 404"/>
                <a:gd name="T33" fmla="*/ 276 h 404"/>
                <a:gd name="T34" fmla="*/ 66 w 404"/>
                <a:gd name="T35" fmla="*/ 308 h 404"/>
                <a:gd name="T36" fmla="*/ 92 w 404"/>
                <a:gd name="T37" fmla="*/ 336 h 404"/>
                <a:gd name="T38" fmla="*/ 124 w 404"/>
                <a:gd name="T39" fmla="*/ 356 h 404"/>
                <a:gd name="T40" fmla="*/ 160 w 404"/>
                <a:gd name="T41" fmla="*/ 370 h 404"/>
                <a:gd name="T42" fmla="*/ 200 w 404"/>
                <a:gd name="T43" fmla="*/ 374 h 404"/>
                <a:gd name="T44" fmla="*/ 240 w 404"/>
                <a:gd name="T45" fmla="*/ 370 h 404"/>
                <a:gd name="T46" fmla="*/ 276 w 404"/>
                <a:gd name="T47" fmla="*/ 358 h 404"/>
                <a:gd name="T48" fmla="*/ 308 w 404"/>
                <a:gd name="T49" fmla="*/ 338 h 404"/>
                <a:gd name="T50" fmla="*/ 336 w 404"/>
                <a:gd name="T51" fmla="*/ 310 h 404"/>
                <a:gd name="T52" fmla="*/ 356 w 404"/>
                <a:gd name="T53" fmla="*/ 278 h 404"/>
                <a:gd name="T54" fmla="*/ 370 w 404"/>
                <a:gd name="T55" fmla="*/ 242 h 404"/>
                <a:gd name="T56" fmla="*/ 404 w 404"/>
                <a:gd name="T57" fmla="*/ 202 h 404"/>
                <a:gd name="T58" fmla="*/ 398 w 404"/>
                <a:gd name="T59" fmla="*/ 156 h 404"/>
                <a:gd name="T60" fmla="*/ 384 w 404"/>
                <a:gd name="T61" fmla="*/ 112 h 404"/>
                <a:gd name="T62" fmla="*/ 360 w 404"/>
                <a:gd name="T63" fmla="*/ 76 h 404"/>
                <a:gd name="T64" fmla="*/ 328 w 404"/>
                <a:gd name="T65" fmla="*/ 44 h 404"/>
                <a:gd name="T66" fmla="*/ 290 w 404"/>
                <a:gd name="T67" fmla="*/ 20 h 404"/>
                <a:gd name="T68" fmla="*/ 248 w 404"/>
                <a:gd name="T69" fmla="*/ 4 h 404"/>
                <a:gd name="T70" fmla="*/ 202 w 404"/>
                <a:gd name="T71" fmla="*/ 0 h 404"/>
                <a:gd name="T72" fmla="*/ 156 w 404"/>
                <a:gd name="T73" fmla="*/ 4 h 404"/>
                <a:gd name="T74" fmla="*/ 114 w 404"/>
                <a:gd name="T75" fmla="*/ 20 h 404"/>
                <a:gd name="T76" fmla="*/ 76 w 404"/>
                <a:gd name="T77" fmla="*/ 44 h 404"/>
                <a:gd name="T78" fmla="*/ 44 w 404"/>
                <a:gd name="T79" fmla="*/ 76 h 404"/>
                <a:gd name="T80" fmla="*/ 20 w 404"/>
                <a:gd name="T81" fmla="*/ 112 h 404"/>
                <a:gd name="T82" fmla="*/ 6 w 404"/>
                <a:gd name="T83" fmla="*/ 156 h 404"/>
                <a:gd name="T84" fmla="*/ 0 w 404"/>
                <a:gd name="T85" fmla="*/ 202 h 404"/>
                <a:gd name="T86" fmla="*/ 6 w 404"/>
                <a:gd name="T87" fmla="*/ 248 h 404"/>
                <a:gd name="T88" fmla="*/ 20 w 404"/>
                <a:gd name="T89" fmla="*/ 290 h 404"/>
                <a:gd name="T90" fmla="*/ 44 w 404"/>
                <a:gd name="T91" fmla="*/ 328 h 404"/>
                <a:gd name="T92" fmla="*/ 76 w 404"/>
                <a:gd name="T93" fmla="*/ 358 h 404"/>
                <a:gd name="T94" fmla="*/ 114 w 404"/>
                <a:gd name="T95" fmla="*/ 382 h 404"/>
                <a:gd name="T96" fmla="*/ 156 w 404"/>
                <a:gd name="T97" fmla="*/ 398 h 404"/>
                <a:gd name="T98" fmla="*/ 202 w 404"/>
                <a:gd name="T99" fmla="*/ 404 h 404"/>
                <a:gd name="T100" fmla="*/ 248 w 404"/>
                <a:gd name="T101" fmla="*/ 398 h 404"/>
                <a:gd name="T102" fmla="*/ 290 w 404"/>
                <a:gd name="T103" fmla="*/ 382 h 404"/>
                <a:gd name="T104" fmla="*/ 328 w 404"/>
                <a:gd name="T105" fmla="*/ 358 h 404"/>
                <a:gd name="T106" fmla="*/ 360 w 404"/>
                <a:gd name="T107" fmla="*/ 328 h 404"/>
                <a:gd name="T108" fmla="*/ 384 w 404"/>
                <a:gd name="T109" fmla="*/ 290 h 404"/>
                <a:gd name="T110" fmla="*/ 398 w 404"/>
                <a:gd name="T111" fmla="*/ 248 h 404"/>
                <a:gd name="T112" fmla="*/ 404 w 404"/>
                <a:gd name="T113" fmla="*/ 202 h 4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404"/>
                <a:gd name="T173" fmla="*/ 404 w 404"/>
                <a:gd name="T174" fmla="*/ 404 h 4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404">
                  <a:moveTo>
                    <a:pt x="376" y="204"/>
                  </a:moveTo>
                  <a:lnTo>
                    <a:pt x="404" y="200"/>
                  </a:lnTo>
                  <a:lnTo>
                    <a:pt x="398" y="156"/>
                  </a:lnTo>
                  <a:lnTo>
                    <a:pt x="370" y="160"/>
                  </a:lnTo>
                  <a:lnTo>
                    <a:pt x="376" y="204"/>
                  </a:lnTo>
                  <a:close/>
                  <a:moveTo>
                    <a:pt x="370" y="164"/>
                  </a:moveTo>
                  <a:lnTo>
                    <a:pt x="398" y="154"/>
                  </a:lnTo>
                  <a:lnTo>
                    <a:pt x="384" y="114"/>
                  </a:lnTo>
                  <a:lnTo>
                    <a:pt x="356" y="124"/>
                  </a:lnTo>
                  <a:lnTo>
                    <a:pt x="370" y="164"/>
                  </a:lnTo>
                  <a:close/>
                  <a:moveTo>
                    <a:pt x="358" y="126"/>
                  </a:moveTo>
                  <a:lnTo>
                    <a:pt x="382" y="112"/>
                  </a:lnTo>
                  <a:lnTo>
                    <a:pt x="360" y="76"/>
                  </a:lnTo>
                  <a:lnTo>
                    <a:pt x="336" y="92"/>
                  </a:lnTo>
                  <a:lnTo>
                    <a:pt x="358" y="126"/>
                  </a:lnTo>
                  <a:close/>
                  <a:moveTo>
                    <a:pt x="338" y="94"/>
                  </a:moveTo>
                  <a:lnTo>
                    <a:pt x="358" y="74"/>
                  </a:lnTo>
                  <a:lnTo>
                    <a:pt x="330" y="46"/>
                  </a:lnTo>
                  <a:lnTo>
                    <a:pt x="308" y="66"/>
                  </a:lnTo>
                  <a:lnTo>
                    <a:pt x="338" y="94"/>
                  </a:lnTo>
                  <a:close/>
                  <a:moveTo>
                    <a:pt x="312" y="68"/>
                  </a:moveTo>
                  <a:lnTo>
                    <a:pt x="326" y="44"/>
                  </a:lnTo>
                  <a:lnTo>
                    <a:pt x="292" y="22"/>
                  </a:lnTo>
                  <a:lnTo>
                    <a:pt x="276" y="46"/>
                  </a:lnTo>
                  <a:lnTo>
                    <a:pt x="312" y="68"/>
                  </a:lnTo>
                  <a:close/>
                  <a:moveTo>
                    <a:pt x="280" y="46"/>
                  </a:moveTo>
                  <a:lnTo>
                    <a:pt x="290" y="20"/>
                  </a:lnTo>
                  <a:lnTo>
                    <a:pt x="250" y="6"/>
                  </a:lnTo>
                  <a:lnTo>
                    <a:pt x="240" y="32"/>
                  </a:lnTo>
                  <a:lnTo>
                    <a:pt x="280" y="46"/>
                  </a:lnTo>
                  <a:close/>
                  <a:moveTo>
                    <a:pt x="244" y="34"/>
                  </a:moveTo>
                  <a:lnTo>
                    <a:pt x="246" y="4"/>
                  </a:lnTo>
                  <a:lnTo>
                    <a:pt x="204" y="0"/>
                  </a:lnTo>
                  <a:lnTo>
                    <a:pt x="200" y="28"/>
                  </a:lnTo>
                  <a:lnTo>
                    <a:pt x="244" y="34"/>
                  </a:lnTo>
                  <a:close/>
                  <a:moveTo>
                    <a:pt x="204" y="28"/>
                  </a:moveTo>
                  <a:lnTo>
                    <a:pt x="200" y="0"/>
                  </a:lnTo>
                  <a:lnTo>
                    <a:pt x="158" y="4"/>
                  </a:lnTo>
                  <a:lnTo>
                    <a:pt x="160" y="34"/>
                  </a:lnTo>
                  <a:lnTo>
                    <a:pt x="204" y="28"/>
                  </a:lnTo>
                  <a:close/>
                  <a:moveTo>
                    <a:pt x="164" y="32"/>
                  </a:moveTo>
                  <a:lnTo>
                    <a:pt x="154" y="6"/>
                  </a:lnTo>
                  <a:lnTo>
                    <a:pt x="114" y="20"/>
                  </a:lnTo>
                  <a:lnTo>
                    <a:pt x="124" y="46"/>
                  </a:lnTo>
                  <a:lnTo>
                    <a:pt x="164" y="32"/>
                  </a:lnTo>
                  <a:close/>
                  <a:moveTo>
                    <a:pt x="128" y="46"/>
                  </a:moveTo>
                  <a:lnTo>
                    <a:pt x="112" y="22"/>
                  </a:lnTo>
                  <a:lnTo>
                    <a:pt x="78" y="44"/>
                  </a:lnTo>
                  <a:lnTo>
                    <a:pt x="92" y="68"/>
                  </a:lnTo>
                  <a:lnTo>
                    <a:pt x="128" y="46"/>
                  </a:lnTo>
                  <a:close/>
                  <a:moveTo>
                    <a:pt x="94" y="66"/>
                  </a:moveTo>
                  <a:lnTo>
                    <a:pt x="74" y="46"/>
                  </a:lnTo>
                  <a:lnTo>
                    <a:pt x="46" y="74"/>
                  </a:lnTo>
                  <a:lnTo>
                    <a:pt x="66" y="94"/>
                  </a:lnTo>
                  <a:lnTo>
                    <a:pt x="94" y="66"/>
                  </a:lnTo>
                  <a:close/>
                  <a:moveTo>
                    <a:pt x="68" y="92"/>
                  </a:moveTo>
                  <a:lnTo>
                    <a:pt x="44" y="76"/>
                  </a:lnTo>
                  <a:lnTo>
                    <a:pt x="22" y="112"/>
                  </a:lnTo>
                  <a:lnTo>
                    <a:pt x="46" y="126"/>
                  </a:lnTo>
                  <a:lnTo>
                    <a:pt x="68" y="92"/>
                  </a:lnTo>
                  <a:close/>
                  <a:moveTo>
                    <a:pt x="48" y="124"/>
                  </a:moveTo>
                  <a:lnTo>
                    <a:pt x="20" y="114"/>
                  </a:lnTo>
                  <a:lnTo>
                    <a:pt x="6" y="154"/>
                  </a:lnTo>
                  <a:lnTo>
                    <a:pt x="34" y="164"/>
                  </a:lnTo>
                  <a:lnTo>
                    <a:pt x="48" y="124"/>
                  </a:lnTo>
                  <a:close/>
                  <a:moveTo>
                    <a:pt x="34" y="160"/>
                  </a:moveTo>
                  <a:lnTo>
                    <a:pt x="6" y="156"/>
                  </a:lnTo>
                  <a:lnTo>
                    <a:pt x="0" y="200"/>
                  </a:lnTo>
                  <a:lnTo>
                    <a:pt x="28" y="204"/>
                  </a:lnTo>
                  <a:lnTo>
                    <a:pt x="34" y="160"/>
                  </a:lnTo>
                  <a:close/>
                  <a:moveTo>
                    <a:pt x="28" y="200"/>
                  </a:moveTo>
                  <a:lnTo>
                    <a:pt x="0" y="204"/>
                  </a:lnTo>
                  <a:lnTo>
                    <a:pt x="6" y="246"/>
                  </a:lnTo>
                  <a:lnTo>
                    <a:pt x="34" y="242"/>
                  </a:lnTo>
                  <a:lnTo>
                    <a:pt x="28" y="200"/>
                  </a:lnTo>
                  <a:close/>
                  <a:moveTo>
                    <a:pt x="34" y="240"/>
                  </a:moveTo>
                  <a:lnTo>
                    <a:pt x="6" y="250"/>
                  </a:lnTo>
                  <a:lnTo>
                    <a:pt x="20" y="288"/>
                  </a:lnTo>
                  <a:lnTo>
                    <a:pt x="48" y="278"/>
                  </a:lnTo>
                  <a:lnTo>
                    <a:pt x="34" y="240"/>
                  </a:lnTo>
                  <a:close/>
                  <a:moveTo>
                    <a:pt x="46" y="276"/>
                  </a:moveTo>
                  <a:lnTo>
                    <a:pt x="22" y="292"/>
                  </a:lnTo>
                  <a:lnTo>
                    <a:pt x="44" y="326"/>
                  </a:lnTo>
                  <a:lnTo>
                    <a:pt x="68" y="310"/>
                  </a:lnTo>
                  <a:lnTo>
                    <a:pt x="46" y="276"/>
                  </a:lnTo>
                  <a:close/>
                  <a:moveTo>
                    <a:pt x="66" y="308"/>
                  </a:moveTo>
                  <a:lnTo>
                    <a:pt x="46" y="328"/>
                  </a:lnTo>
                  <a:lnTo>
                    <a:pt x="74" y="358"/>
                  </a:lnTo>
                  <a:lnTo>
                    <a:pt x="94" y="338"/>
                  </a:lnTo>
                  <a:lnTo>
                    <a:pt x="66" y="308"/>
                  </a:lnTo>
                  <a:close/>
                  <a:moveTo>
                    <a:pt x="92" y="336"/>
                  </a:moveTo>
                  <a:lnTo>
                    <a:pt x="78" y="360"/>
                  </a:lnTo>
                  <a:lnTo>
                    <a:pt x="112" y="382"/>
                  </a:lnTo>
                  <a:lnTo>
                    <a:pt x="128" y="358"/>
                  </a:lnTo>
                  <a:lnTo>
                    <a:pt x="92" y="336"/>
                  </a:lnTo>
                  <a:close/>
                  <a:moveTo>
                    <a:pt x="124" y="356"/>
                  </a:moveTo>
                  <a:lnTo>
                    <a:pt x="114" y="384"/>
                  </a:lnTo>
                  <a:lnTo>
                    <a:pt x="154" y="398"/>
                  </a:lnTo>
                  <a:lnTo>
                    <a:pt x="164" y="370"/>
                  </a:lnTo>
                  <a:lnTo>
                    <a:pt x="124" y="356"/>
                  </a:lnTo>
                  <a:close/>
                  <a:moveTo>
                    <a:pt x="160" y="370"/>
                  </a:moveTo>
                  <a:lnTo>
                    <a:pt x="158" y="398"/>
                  </a:lnTo>
                  <a:lnTo>
                    <a:pt x="200" y="402"/>
                  </a:lnTo>
                  <a:lnTo>
                    <a:pt x="204" y="374"/>
                  </a:lnTo>
                  <a:lnTo>
                    <a:pt x="160" y="370"/>
                  </a:lnTo>
                  <a:close/>
                  <a:moveTo>
                    <a:pt x="200" y="374"/>
                  </a:moveTo>
                  <a:lnTo>
                    <a:pt x="204" y="402"/>
                  </a:lnTo>
                  <a:lnTo>
                    <a:pt x="246" y="398"/>
                  </a:lnTo>
                  <a:lnTo>
                    <a:pt x="244" y="370"/>
                  </a:lnTo>
                  <a:lnTo>
                    <a:pt x="200" y="374"/>
                  </a:lnTo>
                  <a:close/>
                  <a:moveTo>
                    <a:pt x="240" y="370"/>
                  </a:moveTo>
                  <a:lnTo>
                    <a:pt x="250" y="398"/>
                  </a:lnTo>
                  <a:lnTo>
                    <a:pt x="290" y="384"/>
                  </a:lnTo>
                  <a:lnTo>
                    <a:pt x="280" y="356"/>
                  </a:lnTo>
                  <a:lnTo>
                    <a:pt x="240" y="370"/>
                  </a:lnTo>
                  <a:close/>
                  <a:moveTo>
                    <a:pt x="276" y="358"/>
                  </a:moveTo>
                  <a:lnTo>
                    <a:pt x="292" y="382"/>
                  </a:lnTo>
                  <a:lnTo>
                    <a:pt x="326" y="360"/>
                  </a:lnTo>
                  <a:lnTo>
                    <a:pt x="312" y="336"/>
                  </a:lnTo>
                  <a:lnTo>
                    <a:pt x="276" y="358"/>
                  </a:lnTo>
                  <a:close/>
                  <a:moveTo>
                    <a:pt x="308" y="338"/>
                  </a:moveTo>
                  <a:lnTo>
                    <a:pt x="330" y="358"/>
                  </a:lnTo>
                  <a:lnTo>
                    <a:pt x="358" y="328"/>
                  </a:lnTo>
                  <a:lnTo>
                    <a:pt x="338" y="308"/>
                  </a:lnTo>
                  <a:lnTo>
                    <a:pt x="308" y="338"/>
                  </a:lnTo>
                  <a:close/>
                  <a:moveTo>
                    <a:pt x="336" y="310"/>
                  </a:moveTo>
                  <a:lnTo>
                    <a:pt x="360" y="326"/>
                  </a:lnTo>
                  <a:lnTo>
                    <a:pt x="382" y="292"/>
                  </a:lnTo>
                  <a:lnTo>
                    <a:pt x="358" y="276"/>
                  </a:lnTo>
                  <a:lnTo>
                    <a:pt x="336" y="310"/>
                  </a:lnTo>
                  <a:close/>
                  <a:moveTo>
                    <a:pt x="356" y="278"/>
                  </a:moveTo>
                  <a:lnTo>
                    <a:pt x="384" y="288"/>
                  </a:lnTo>
                  <a:lnTo>
                    <a:pt x="398" y="250"/>
                  </a:lnTo>
                  <a:lnTo>
                    <a:pt x="370" y="240"/>
                  </a:lnTo>
                  <a:lnTo>
                    <a:pt x="356" y="278"/>
                  </a:lnTo>
                  <a:close/>
                  <a:moveTo>
                    <a:pt x="370" y="242"/>
                  </a:moveTo>
                  <a:lnTo>
                    <a:pt x="398" y="246"/>
                  </a:lnTo>
                  <a:lnTo>
                    <a:pt x="404" y="204"/>
                  </a:lnTo>
                  <a:lnTo>
                    <a:pt x="376" y="200"/>
                  </a:lnTo>
                  <a:lnTo>
                    <a:pt x="370" y="242"/>
                  </a:lnTo>
                  <a:close/>
                  <a:moveTo>
                    <a:pt x="404" y="202"/>
                  </a:moveTo>
                  <a:lnTo>
                    <a:pt x="404" y="200"/>
                  </a:lnTo>
                  <a:lnTo>
                    <a:pt x="390" y="202"/>
                  </a:lnTo>
                  <a:lnTo>
                    <a:pt x="404" y="204"/>
                  </a:lnTo>
                  <a:lnTo>
                    <a:pt x="404" y="202"/>
                  </a:lnTo>
                  <a:close/>
                  <a:moveTo>
                    <a:pt x="398" y="156"/>
                  </a:moveTo>
                  <a:lnTo>
                    <a:pt x="398" y="154"/>
                  </a:lnTo>
                  <a:lnTo>
                    <a:pt x="384" y="158"/>
                  </a:lnTo>
                  <a:lnTo>
                    <a:pt x="398" y="156"/>
                  </a:lnTo>
                  <a:close/>
                  <a:moveTo>
                    <a:pt x="384" y="112"/>
                  </a:moveTo>
                  <a:lnTo>
                    <a:pt x="382" y="112"/>
                  </a:lnTo>
                  <a:lnTo>
                    <a:pt x="370" y="120"/>
                  </a:lnTo>
                  <a:lnTo>
                    <a:pt x="384" y="114"/>
                  </a:lnTo>
                  <a:lnTo>
                    <a:pt x="384" y="112"/>
                  </a:lnTo>
                  <a:close/>
                  <a:moveTo>
                    <a:pt x="360" y="76"/>
                  </a:moveTo>
                  <a:lnTo>
                    <a:pt x="358" y="74"/>
                  </a:lnTo>
                  <a:lnTo>
                    <a:pt x="348" y="84"/>
                  </a:lnTo>
                  <a:lnTo>
                    <a:pt x="360" y="76"/>
                  </a:lnTo>
                  <a:close/>
                  <a:moveTo>
                    <a:pt x="328" y="44"/>
                  </a:moveTo>
                  <a:lnTo>
                    <a:pt x="326" y="44"/>
                  </a:lnTo>
                  <a:lnTo>
                    <a:pt x="320" y="56"/>
                  </a:lnTo>
                  <a:lnTo>
                    <a:pt x="330" y="46"/>
                  </a:lnTo>
                  <a:lnTo>
                    <a:pt x="328" y="44"/>
                  </a:lnTo>
                  <a:close/>
                  <a:moveTo>
                    <a:pt x="290" y="20"/>
                  </a:moveTo>
                  <a:lnTo>
                    <a:pt x="290" y="20"/>
                  </a:lnTo>
                  <a:lnTo>
                    <a:pt x="284" y="34"/>
                  </a:lnTo>
                  <a:lnTo>
                    <a:pt x="292" y="22"/>
                  </a:lnTo>
                  <a:lnTo>
                    <a:pt x="290" y="20"/>
                  </a:lnTo>
                  <a:close/>
                  <a:moveTo>
                    <a:pt x="248" y="4"/>
                  </a:moveTo>
                  <a:lnTo>
                    <a:pt x="246" y="4"/>
                  </a:lnTo>
                  <a:lnTo>
                    <a:pt x="244" y="20"/>
                  </a:lnTo>
                  <a:lnTo>
                    <a:pt x="250" y="6"/>
                  </a:lnTo>
                  <a:lnTo>
                    <a:pt x="248" y="4"/>
                  </a:lnTo>
                  <a:close/>
                  <a:moveTo>
                    <a:pt x="202" y="0"/>
                  </a:moveTo>
                  <a:lnTo>
                    <a:pt x="200" y="0"/>
                  </a:lnTo>
                  <a:lnTo>
                    <a:pt x="202" y="14"/>
                  </a:lnTo>
                  <a:lnTo>
                    <a:pt x="204" y="0"/>
                  </a:lnTo>
                  <a:lnTo>
                    <a:pt x="202" y="0"/>
                  </a:lnTo>
                  <a:close/>
                  <a:moveTo>
                    <a:pt x="156" y="4"/>
                  </a:moveTo>
                  <a:lnTo>
                    <a:pt x="154" y="6"/>
                  </a:lnTo>
                  <a:lnTo>
                    <a:pt x="158" y="20"/>
                  </a:lnTo>
                  <a:lnTo>
                    <a:pt x="158" y="4"/>
                  </a:lnTo>
                  <a:lnTo>
                    <a:pt x="156" y="4"/>
                  </a:lnTo>
                  <a:close/>
                  <a:moveTo>
                    <a:pt x="114" y="20"/>
                  </a:moveTo>
                  <a:lnTo>
                    <a:pt x="112" y="22"/>
                  </a:lnTo>
                  <a:lnTo>
                    <a:pt x="120" y="34"/>
                  </a:lnTo>
                  <a:lnTo>
                    <a:pt x="114" y="20"/>
                  </a:lnTo>
                  <a:close/>
                  <a:moveTo>
                    <a:pt x="76" y="44"/>
                  </a:moveTo>
                  <a:lnTo>
                    <a:pt x="74" y="46"/>
                  </a:lnTo>
                  <a:lnTo>
                    <a:pt x="84" y="56"/>
                  </a:lnTo>
                  <a:lnTo>
                    <a:pt x="78" y="44"/>
                  </a:lnTo>
                  <a:lnTo>
                    <a:pt x="76" y="44"/>
                  </a:lnTo>
                  <a:close/>
                  <a:moveTo>
                    <a:pt x="44" y="76"/>
                  </a:moveTo>
                  <a:lnTo>
                    <a:pt x="44" y="76"/>
                  </a:lnTo>
                  <a:lnTo>
                    <a:pt x="56" y="84"/>
                  </a:lnTo>
                  <a:lnTo>
                    <a:pt x="46" y="74"/>
                  </a:lnTo>
                  <a:lnTo>
                    <a:pt x="44" y="76"/>
                  </a:lnTo>
                  <a:close/>
                  <a:moveTo>
                    <a:pt x="20" y="112"/>
                  </a:moveTo>
                  <a:lnTo>
                    <a:pt x="20" y="114"/>
                  </a:lnTo>
                  <a:lnTo>
                    <a:pt x="34" y="120"/>
                  </a:lnTo>
                  <a:lnTo>
                    <a:pt x="22" y="112"/>
                  </a:lnTo>
                  <a:lnTo>
                    <a:pt x="20" y="112"/>
                  </a:lnTo>
                  <a:close/>
                  <a:moveTo>
                    <a:pt x="6" y="156"/>
                  </a:moveTo>
                  <a:lnTo>
                    <a:pt x="6" y="156"/>
                  </a:lnTo>
                  <a:lnTo>
                    <a:pt x="20" y="158"/>
                  </a:lnTo>
                  <a:lnTo>
                    <a:pt x="6" y="154"/>
                  </a:lnTo>
                  <a:lnTo>
                    <a:pt x="6" y="156"/>
                  </a:lnTo>
                  <a:close/>
                  <a:moveTo>
                    <a:pt x="0" y="202"/>
                  </a:moveTo>
                  <a:lnTo>
                    <a:pt x="0" y="204"/>
                  </a:lnTo>
                  <a:lnTo>
                    <a:pt x="14" y="202"/>
                  </a:lnTo>
                  <a:lnTo>
                    <a:pt x="0" y="200"/>
                  </a:lnTo>
                  <a:lnTo>
                    <a:pt x="0" y="202"/>
                  </a:lnTo>
                  <a:close/>
                  <a:moveTo>
                    <a:pt x="6" y="248"/>
                  </a:moveTo>
                  <a:lnTo>
                    <a:pt x="6" y="250"/>
                  </a:lnTo>
                  <a:lnTo>
                    <a:pt x="20" y="244"/>
                  </a:lnTo>
                  <a:lnTo>
                    <a:pt x="6" y="246"/>
                  </a:lnTo>
                  <a:lnTo>
                    <a:pt x="6" y="248"/>
                  </a:lnTo>
                  <a:close/>
                  <a:moveTo>
                    <a:pt x="20" y="290"/>
                  </a:moveTo>
                  <a:lnTo>
                    <a:pt x="22" y="292"/>
                  </a:lnTo>
                  <a:lnTo>
                    <a:pt x="34" y="284"/>
                  </a:lnTo>
                  <a:lnTo>
                    <a:pt x="20" y="288"/>
                  </a:lnTo>
                  <a:lnTo>
                    <a:pt x="20" y="290"/>
                  </a:lnTo>
                  <a:close/>
                  <a:moveTo>
                    <a:pt x="44" y="328"/>
                  </a:moveTo>
                  <a:lnTo>
                    <a:pt x="46" y="328"/>
                  </a:lnTo>
                  <a:lnTo>
                    <a:pt x="56" y="318"/>
                  </a:lnTo>
                  <a:lnTo>
                    <a:pt x="44" y="326"/>
                  </a:lnTo>
                  <a:lnTo>
                    <a:pt x="44" y="328"/>
                  </a:lnTo>
                  <a:close/>
                  <a:moveTo>
                    <a:pt x="76" y="358"/>
                  </a:moveTo>
                  <a:lnTo>
                    <a:pt x="78" y="360"/>
                  </a:lnTo>
                  <a:lnTo>
                    <a:pt x="84" y="348"/>
                  </a:lnTo>
                  <a:lnTo>
                    <a:pt x="74" y="358"/>
                  </a:lnTo>
                  <a:lnTo>
                    <a:pt x="76" y="358"/>
                  </a:lnTo>
                  <a:close/>
                  <a:moveTo>
                    <a:pt x="114" y="382"/>
                  </a:moveTo>
                  <a:lnTo>
                    <a:pt x="114" y="384"/>
                  </a:lnTo>
                  <a:lnTo>
                    <a:pt x="120" y="370"/>
                  </a:lnTo>
                  <a:lnTo>
                    <a:pt x="112" y="382"/>
                  </a:lnTo>
                  <a:lnTo>
                    <a:pt x="114" y="382"/>
                  </a:lnTo>
                  <a:close/>
                  <a:moveTo>
                    <a:pt x="156" y="398"/>
                  </a:moveTo>
                  <a:lnTo>
                    <a:pt x="158" y="398"/>
                  </a:lnTo>
                  <a:lnTo>
                    <a:pt x="158" y="384"/>
                  </a:lnTo>
                  <a:lnTo>
                    <a:pt x="154" y="398"/>
                  </a:lnTo>
                  <a:lnTo>
                    <a:pt x="156" y="398"/>
                  </a:lnTo>
                  <a:close/>
                  <a:moveTo>
                    <a:pt x="202" y="404"/>
                  </a:moveTo>
                  <a:lnTo>
                    <a:pt x="204" y="402"/>
                  </a:lnTo>
                  <a:lnTo>
                    <a:pt x="202" y="388"/>
                  </a:lnTo>
                  <a:lnTo>
                    <a:pt x="200" y="402"/>
                  </a:lnTo>
                  <a:lnTo>
                    <a:pt x="202" y="404"/>
                  </a:lnTo>
                  <a:close/>
                  <a:moveTo>
                    <a:pt x="248" y="398"/>
                  </a:moveTo>
                  <a:lnTo>
                    <a:pt x="250" y="398"/>
                  </a:lnTo>
                  <a:lnTo>
                    <a:pt x="244" y="384"/>
                  </a:lnTo>
                  <a:lnTo>
                    <a:pt x="246" y="398"/>
                  </a:lnTo>
                  <a:lnTo>
                    <a:pt x="248" y="398"/>
                  </a:lnTo>
                  <a:close/>
                  <a:moveTo>
                    <a:pt x="290" y="382"/>
                  </a:moveTo>
                  <a:lnTo>
                    <a:pt x="292" y="382"/>
                  </a:lnTo>
                  <a:lnTo>
                    <a:pt x="284" y="370"/>
                  </a:lnTo>
                  <a:lnTo>
                    <a:pt x="290" y="384"/>
                  </a:lnTo>
                  <a:lnTo>
                    <a:pt x="290" y="382"/>
                  </a:lnTo>
                  <a:close/>
                  <a:moveTo>
                    <a:pt x="328" y="358"/>
                  </a:moveTo>
                  <a:lnTo>
                    <a:pt x="330" y="358"/>
                  </a:lnTo>
                  <a:lnTo>
                    <a:pt x="320" y="348"/>
                  </a:lnTo>
                  <a:lnTo>
                    <a:pt x="326" y="360"/>
                  </a:lnTo>
                  <a:lnTo>
                    <a:pt x="328" y="358"/>
                  </a:lnTo>
                  <a:close/>
                  <a:moveTo>
                    <a:pt x="360" y="328"/>
                  </a:moveTo>
                  <a:lnTo>
                    <a:pt x="360" y="326"/>
                  </a:lnTo>
                  <a:lnTo>
                    <a:pt x="348" y="318"/>
                  </a:lnTo>
                  <a:lnTo>
                    <a:pt x="358" y="328"/>
                  </a:lnTo>
                  <a:lnTo>
                    <a:pt x="360" y="328"/>
                  </a:lnTo>
                  <a:close/>
                  <a:moveTo>
                    <a:pt x="384" y="290"/>
                  </a:moveTo>
                  <a:lnTo>
                    <a:pt x="384" y="288"/>
                  </a:lnTo>
                  <a:lnTo>
                    <a:pt x="370" y="284"/>
                  </a:lnTo>
                  <a:lnTo>
                    <a:pt x="382" y="292"/>
                  </a:lnTo>
                  <a:lnTo>
                    <a:pt x="384" y="290"/>
                  </a:lnTo>
                  <a:close/>
                  <a:moveTo>
                    <a:pt x="398" y="248"/>
                  </a:moveTo>
                  <a:lnTo>
                    <a:pt x="398" y="246"/>
                  </a:lnTo>
                  <a:lnTo>
                    <a:pt x="384" y="244"/>
                  </a:lnTo>
                  <a:lnTo>
                    <a:pt x="398" y="250"/>
                  </a:lnTo>
                  <a:lnTo>
                    <a:pt x="398" y="248"/>
                  </a:lnTo>
                  <a:close/>
                  <a:moveTo>
                    <a:pt x="404" y="202"/>
                  </a:moveTo>
                  <a:lnTo>
                    <a:pt x="404" y="200"/>
                  </a:lnTo>
                  <a:lnTo>
                    <a:pt x="390" y="202"/>
                  </a:lnTo>
                  <a:lnTo>
                    <a:pt x="404" y="204"/>
                  </a:lnTo>
                  <a:lnTo>
                    <a:pt x="404" y="202"/>
                  </a:lnTo>
                  <a:close/>
                </a:path>
              </a:pathLst>
            </a:custGeom>
            <a:solidFill>
              <a:srgbClr val="FFFFFF"/>
            </a:solidFill>
            <a:ln w="0">
              <a:noFill/>
              <a:round/>
              <a:headEnd/>
              <a:tailEnd/>
            </a:ln>
          </p:spPr>
          <p:txBody>
            <a:bodyPr/>
            <a:lstStyle/>
            <a:p>
              <a:endParaRPr lang="en-US"/>
            </a:p>
          </p:txBody>
        </p:sp>
        <p:sp>
          <p:nvSpPr>
            <p:cNvPr id="1050" name="Freeform 37"/>
            <p:cNvSpPr>
              <a:spLocks noChangeAspect="1"/>
            </p:cNvSpPr>
            <p:nvPr/>
          </p:nvSpPr>
          <p:spPr bwMode="auto">
            <a:xfrm>
              <a:off x="2738" y="2254"/>
              <a:ext cx="270" cy="188"/>
            </a:xfrm>
            <a:custGeom>
              <a:avLst/>
              <a:gdLst>
                <a:gd name="T0" fmla="*/ 176 w 270"/>
                <a:gd name="T1" fmla="*/ 188 h 188"/>
                <a:gd name="T2" fmla="*/ 130 w 270"/>
                <a:gd name="T3" fmla="*/ 188 h 188"/>
                <a:gd name="T4" fmla="*/ 208 w 270"/>
                <a:gd name="T5" fmla="*/ 110 h 188"/>
                <a:gd name="T6" fmla="*/ 0 w 270"/>
                <a:gd name="T7" fmla="*/ 110 h 188"/>
                <a:gd name="T8" fmla="*/ 0 w 270"/>
                <a:gd name="T9" fmla="*/ 78 h 188"/>
                <a:gd name="T10" fmla="*/ 208 w 270"/>
                <a:gd name="T11" fmla="*/ 78 h 188"/>
                <a:gd name="T12" fmla="*/ 130 w 270"/>
                <a:gd name="T13" fmla="*/ 0 h 188"/>
                <a:gd name="T14" fmla="*/ 176 w 270"/>
                <a:gd name="T15" fmla="*/ 0 h 188"/>
                <a:gd name="T16" fmla="*/ 270 w 270"/>
                <a:gd name="T17" fmla="*/ 94 h 188"/>
                <a:gd name="T18" fmla="*/ 176 w 270"/>
                <a:gd name="T19" fmla="*/ 188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0"/>
                <a:gd name="T31" fmla="*/ 0 h 188"/>
                <a:gd name="T32" fmla="*/ 270 w 270"/>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0" h="188">
                  <a:moveTo>
                    <a:pt x="176" y="188"/>
                  </a:moveTo>
                  <a:lnTo>
                    <a:pt x="130" y="188"/>
                  </a:lnTo>
                  <a:lnTo>
                    <a:pt x="208" y="110"/>
                  </a:lnTo>
                  <a:lnTo>
                    <a:pt x="0" y="110"/>
                  </a:lnTo>
                  <a:lnTo>
                    <a:pt x="0" y="78"/>
                  </a:lnTo>
                  <a:lnTo>
                    <a:pt x="208" y="78"/>
                  </a:lnTo>
                  <a:lnTo>
                    <a:pt x="130" y="0"/>
                  </a:lnTo>
                  <a:lnTo>
                    <a:pt x="176" y="0"/>
                  </a:lnTo>
                  <a:lnTo>
                    <a:pt x="270" y="94"/>
                  </a:lnTo>
                  <a:lnTo>
                    <a:pt x="176" y="188"/>
                  </a:lnTo>
                  <a:close/>
                </a:path>
              </a:pathLst>
            </a:custGeom>
            <a:solidFill>
              <a:srgbClr val="FFFFFF"/>
            </a:solidFill>
            <a:ln w="0">
              <a:noFill/>
              <a:round/>
              <a:headEnd/>
              <a:tailEnd/>
            </a:ln>
          </p:spPr>
          <p:txBody>
            <a:bodyPr/>
            <a:lstStyle/>
            <a:p>
              <a:endParaRPr lang="en-US"/>
            </a:p>
          </p:txBody>
        </p:sp>
        <p:sp>
          <p:nvSpPr>
            <p:cNvPr id="1051" name="Rectangle 38"/>
            <p:cNvSpPr>
              <a:spLocks noChangeAspect="1" noChangeArrowheads="1"/>
            </p:cNvSpPr>
            <p:nvPr/>
          </p:nvSpPr>
          <p:spPr bwMode="auto">
            <a:xfrm>
              <a:off x="2836" y="2814"/>
              <a:ext cx="56" cy="176"/>
            </a:xfrm>
            <a:prstGeom prst="rect">
              <a:avLst/>
            </a:prstGeom>
            <a:solidFill>
              <a:srgbClr val="FFFFFF"/>
            </a:solidFill>
            <a:ln w="0">
              <a:noFill/>
              <a:miter lim="800000"/>
              <a:headEnd/>
              <a:tailEnd/>
            </a:ln>
          </p:spPr>
          <p:txBody>
            <a:bodyPr/>
            <a:lstStyle/>
            <a:p>
              <a:endParaRPr lang="en-US"/>
            </a:p>
          </p:txBody>
        </p:sp>
        <p:sp>
          <p:nvSpPr>
            <p:cNvPr id="1052" name="Freeform 39"/>
            <p:cNvSpPr>
              <a:spLocks noChangeAspect="1"/>
            </p:cNvSpPr>
            <p:nvPr/>
          </p:nvSpPr>
          <p:spPr bwMode="auto">
            <a:xfrm>
              <a:off x="2826" y="2714"/>
              <a:ext cx="74" cy="72"/>
            </a:xfrm>
            <a:custGeom>
              <a:avLst/>
              <a:gdLst>
                <a:gd name="T0" fmla="*/ 74 w 74"/>
                <a:gd name="T1" fmla="*/ 36 h 72"/>
                <a:gd name="T2" fmla="*/ 68 w 74"/>
                <a:gd name="T3" fmla="*/ 54 h 72"/>
                <a:gd name="T4" fmla="*/ 56 w 74"/>
                <a:gd name="T5" fmla="*/ 68 h 72"/>
                <a:gd name="T6" fmla="*/ 38 w 74"/>
                <a:gd name="T7" fmla="*/ 72 h 72"/>
                <a:gd name="T8" fmla="*/ 18 w 74"/>
                <a:gd name="T9" fmla="*/ 68 h 72"/>
                <a:gd name="T10" fmla="*/ 6 w 74"/>
                <a:gd name="T11" fmla="*/ 54 h 72"/>
                <a:gd name="T12" fmla="*/ 0 w 74"/>
                <a:gd name="T13" fmla="*/ 36 h 72"/>
                <a:gd name="T14" fmla="*/ 6 w 74"/>
                <a:gd name="T15" fmla="*/ 18 h 72"/>
                <a:gd name="T16" fmla="*/ 18 w 74"/>
                <a:gd name="T17" fmla="*/ 4 h 72"/>
                <a:gd name="T18" fmla="*/ 38 w 74"/>
                <a:gd name="T19" fmla="*/ 0 h 72"/>
                <a:gd name="T20" fmla="*/ 56 w 74"/>
                <a:gd name="T21" fmla="*/ 4 h 72"/>
                <a:gd name="T22" fmla="*/ 68 w 74"/>
                <a:gd name="T23" fmla="*/ 18 h 72"/>
                <a:gd name="T24" fmla="*/ 74 w 74"/>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72"/>
                <a:gd name="T41" fmla="*/ 74 w 7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72">
                  <a:moveTo>
                    <a:pt x="74" y="36"/>
                  </a:moveTo>
                  <a:lnTo>
                    <a:pt x="68" y="54"/>
                  </a:lnTo>
                  <a:lnTo>
                    <a:pt x="56" y="68"/>
                  </a:lnTo>
                  <a:lnTo>
                    <a:pt x="38" y="72"/>
                  </a:lnTo>
                  <a:lnTo>
                    <a:pt x="18" y="68"/>
                  </a:lnTo>
                  <a:lnTo>
                    <a:pt x="6" y="54"/>
                  </a:lnTo>
                  <a:lnTo>
                    <a:pt x="0" y="36"/>
                  </a:lnTo>
                  <a:lnTo>
                    <a:pt x="6" y="18"/>
                  </a:lnTo>
                  <a:lnTo>
                    <a:pt x="18" y="4"/>
                  </a:lnTo>
                  <a:lnTo>
                    <a:pt x="38" y="0"/>
                  </a:lnTo>
                  <a:lnTo>
                    <a:pt x="56" y="4"/>
                  </a:lnTo>
                  <a:lnTo>
                    <a:pt x="68" y="18"/>
                  </a:lnTo>
                  <a:lnTo>
                    <a:pt x="74" y="36"/>
                  </a:lnTo>
                  <a:close/>
                </a:path>
              </a:pathLst>
            </a:custGeom>
            <a:solidFill>
              <a:srgbClr val="FFFFFF"/>
            </a:solidFill>
            <a:ln w="0">
              <a:noFill/>
              <a:round/>
              <a:headEnd/>
              <a:tailEnd/>
            </a:ln>
          </p:spPr>
          <p:txBody>
            <a:bodyPr/>
            <a:lstStyle/>
            <a:p>
              <a:endParaRPr lang="en-US"/>
            </a:p>
          </p:txBody>
        </p:sp>
      </p:grpSp>
      <p:sp>
        <p:nvSpPr>
          <p:cNvPr id="1033" name="Text Box 41"/>
          <p:cNvSpPr txBox="1">
            <a:spLocks noChangeArrowheads="1"/>
          </p:cNvSpPr>
          <p:nvPr/>
        </p:nvSpPr>
        <p:spPr bwMode="auto">
          <a:xfrm>
            <a:off x="409575" y="4343400"/>
            <a:ext cx="5484707" cy="523220"/>
          </a:xfrm>
          <a:prstGeom prst="rect">
            <a:avLst/>
          </a:prstGeom>
          <a:noFill/>
          <a:ln w="9525">
            <a:noFill/>
            <a:miter lim="800000"/>
            <a:headEnd/>
            <a:tailEnd/>
          </a:ln>
        </p:spPr>
        <p:txBody>
          <a:bodyPr wrap="none">
            <a:spAutoFit/>
          </a:bodyPr>
          <a:lstStyle/>
          <a:p>
            <a:r>
              <a:rPr lang="en-US" b="1" dirty="0" smtClean="0">
                <a:latin typeface="Arial" charset="0"/>
              </a:rPr>
              <a:t>Are You Ready for Retirement?</a:t>
            </a:r>
            <a:endParaRPr lang="en-US" sz="2000" b="1" dirty="0">
              <a:latin typeface="Arial" charset="0"/>
            </a:endParaRPr>
          </a:p>
        </p:txBody>
      </p:sp>
      <p:sp>
        <p:nvSpPr>
          <p:cNvPr id="18461" name="Rectangle 29"/>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additive="base">
                                        <p:cTn id="7" dur="500" fill="hold"/>
                                        <p:tgtEl>
                                          <p:spTgt spid="22538"/>
                                        </p:tgtEl>
                                        <p:attrNameLst>
                                          <p:attrName>ppt_x</p:attrName>
                                        </p:attrNameLst>
                                      </p:cBhvr>
                                      <p:tavLst>
                                        <p:tav tm="0">
                                          <p:val>
                                            <p:strVal val="#ppt_x"/>
                                          </p:val>
                                        </p:tav>
                                        <p:tav tm="100000">
                                          <p:val>
                                            <p:strVal val="#ppt_x"/>
                                          </p:val>
                                        </p:tav>
                                      </p:tavLst>
                                    </p:anim>
                                    <p:anim calcmode="lin" valueType="num">
                                      <p:cBhvr additive="base">
                                        <p:cTn id="8" dur="500" fill="hold"/>
                                        <p:tgtEl>
                                          <p:spTgt spid="2253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500"/>
                                  </p:stCondLst>
                                  <p:childTnLst>
                                    <p:set>
                                      <p:cBhvr>
                                        <p:cTn id="11" dur="1" fill="hold">
                                          <p:stCondLst>
                                            <p:cond delay="0"/>
                                          </p:stCondLst>
                                        </p:cTn>
                                        <p:tgtEl>
                                          <p:spTgt spid="22537"/>
                                        </p:tgtEl>
                                        <p:attrNameLst>
                                          <p:attrName>style.visibility</p:attrName>
                                        </p:attrNameLst>
                                      </p:cBhvr>
                                      <p:to>
                                        <p:strVal val="visible"/>
                                      </p:to>
                                    </p:set>
                                    <p:anim calcmode="lin" valueType="num">
                                      <p:cBhvr additive="base">
                                        <p:cTn id="12" dur="500" fill="hold"/>
                                        <p:tgtEl>
                                          <p:spTgt spid="22537"/>
                                        </p:tgtEl>
                                        <p:attrNameLst>
                                          <p:attrName>ppt_x</p:attrName>
                                        </p:attrNameLst>
                                      </p:cBhvr>
                                      <p:tavLst>
                                        <p:tav tm="0">
                                          <p:val>
                                            <p:strVal val="#ppt_x"/>
                                          </p:val>
                                        </p:tav>
                                        <p:tav tm="100000">
                                          <p:val>
                                            <p:strVal val="#ppt_x"/>
                                          </p:val>
                                        </p:tav>
                                      </p:tavLst>
                                    </p:anim>
                                    <p:anim calcmode="lin" valueType="num">
                                      <p:cBhvr additive="base">
                                        <p:cTn id="13" dur="500" fill="hold"/>
                                        <p:tgtEl>
                                          <p:spTgt spid="22537"/>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nodeType="afterEffect">
                                  <p:stCondLst>
                                    <p:cond delay="1000"/>
                                  </p:stCondLst>
                                  <p:childTnLst>
                                    <p:set>
                                      <p:cBhvr>
                                        <p:cTn id="16" dur="1" fill="hold">
                                          <p:stCondLst>
                                            <p:cond delay="0"/>
                                          </p:stCondLst>
                                        </p:cTn>
                                        <p:tgtEl>
                                          <p:spTgt spid="22536"/>
                                        </p:tgtEl>
                                        <p:attrNameLst>
                                          <p:attrName>style.visibility</p:attrName>
                                        </p:attrNameLst>
                                      </p:cBhvr>
                                      <p:to>
                                        <p:strVal val="visible"/>
                                      </p:to>
                                    </p:set>
                                    <p:anim calcmode="lin" valueType="num">
                                      <p:cBhvr additive="base">
                                        <p:cTn id="17" dur="500" fill="hold"/>
                                        <p:tgtEl>
                                          <p:spTgt spid="22536"/>
                                        </p:tgtEl>
                                        <p:attrNameLst>
                                          <p:attrName>ppt_x</p:attrName>
                                        </p:attrNameLst>
                                      </p:cBhvr>
                                      <p:tavLst>
                                        <p:tav tm="0">
                                          <p:val>
                                            <p:strVal val="#ppt_x"/>
                                          </p:val>
                                        </p:tav>
                                        <p:tav tm="100000">
                                          <p:val>
                                            <p:strVal val="#ppt_x"/>
                                          </p:val>
                                        </p:tav>
                                      </p:tavLst>
                                    </p:anim>
                                    <p:anim calcmode="lin" valueType="num">
                                      <p:cBhvr additive="base">
                                        <p:cTn id="18" dur="500" fill="hold"/>
                                        <p:tgtEl>
                                          <p:spTgt spid="22536"/>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nodeType="afterEffect">
                                  <p:stCondLst>
                                    <p:cond delay="1500"/>
                                  </p:stCondLst>
                                  <p:childTnLst>
                                    <p:set>
                                      <p:cBhvr>
                                        <p:cTn id="21" dur="1" fill="hold">
                                          <p:stCondLst>
                                            <p:cond delay="0"/>
                                          </p:stCondLst>
                                        </p:cTn>
                                        <p:tgtEl>
                                          <p:spTgt spid="22531"/>
                                        </p:tgtEl>
                                        <p:attrNameLst>
                                          <p:attrName>style.visibility</p:attrName>
                                        </p:attrNameLst>
                                      </p:cBhvr>
                                      <p:to>
                                        <p:strVal val="visible"/>
                                      </p:to>
                                    </p:set>
                                    <p:anim calcmode="lin" valueType="num">
                                      <p:cBhvr additive="base">
                                        <p:cTn id="22" dur="500" fill="hold"/>
                                        <p:tgtEl>
                                          <p:spTgt spid="22531"/>
                                        </p:tgtEl>
                                        <p:attrNameLst>
                                          <p:attrName>ppt_x</p:attrName>
                                        </p:attrNameLst>
                                      </p:cBhvr>
                                      <p:tavLst>
                                        <p:tav tm="0">
                                          <p:val>
                                            <p:strVal val="#ppt_x"/>
                                          </p:val>
                                        </p:tav>
                                        <p:tav tm="100000">
                                          <p:val>
                                            <p:strVal val="#ppt_x"/>
                                          </p:val>
                                        </p:tav>
                                      </p:tavLst>
                                    </p:anim>
                                    <p:anim calcmode="lin" valueType="num">
                                      <p:cBhvr additive="base">
                                        <p:cTn id="23" dur="500" fill="hold"/>
                                        <p:tgtEl>
                                          <p:spTgt spid="225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074"/>
          <p:cNvSpPr>
            <a:spLocks noGrp="1" noChangeArrowheads="1"/>
          </p:cNvSpPr>
          <p:nvPr>
            <p:ph type="body" sz="half" idx="1"/>
          </p:nvPr>
        </p:nvSpPr>
        <p:spPr>
          <a:xfrm>
            <a:off x="3886200" y="1828800"/>
            <a:ext cx="5105400" cy="4114800"/>
          </a:xfrm>
        </p:spPr>
        <p:txBody>
          <a:bodyPr/>
          <a:lstStyle/>
          <a:p>
            <a:pPr marL="282575" indent="-282575" eaLnBrk="1" hangingPunct="1">
              <a:lnSpc>
                <a:spcPct val="80000"/>
              </a:lnSpc>
            </a:pPr>
            <a:r>
              <a:rPr lang="en-US" sz="2200" dirty="0" smtClean="0"/>
              <a:t>Sufficient retirement savings?</a:t>
            </a:r>
          </a:p>
          <a:p>
            <a:pPr marL="282575" indent="-282575" eaLnBrk="1" hangingPunct="1">
              <a:lnSpc>
                <a:spcPct val="80000"/>
              </a:lnSpc>
            </a:pPr>
            <a:r>
              <a:rPr lang="en-US" sz="2200" dirty="0" smtClean="0"/>
              <a:t>What are you going to do with time?</a:t>
            </a:r>
          </a:p>
          <a:p>
            <a:pPr marL="282575" indent="-282575" eaLnBrk="1" hangingPunct="1">
              <a:lnSpc>
                <a:spcPct val="80000"/>
              </a:lnSpc>
            </a:pPr>
            <a:r>
              <a:rPr lang="en-US" sz="2200" dirty="0" smtClean="0"/>
              <a:t>What is you new personal purpose?</a:t>
            </a:r>
          </a:p>
          <a:p>
            <a:pPr marL="282575" indent="-282575" eaLnBrk="1" hangingPunct="1">
              <a:lnSpc>
                <a:spcPct val="80000"/>
              </a:lnSpc>
            </a:pPr>
            <a:r>
              <a:rPr lang="en-US" sz="2200" dirty="0" smtClean="0"/>
              <a:t>What about non-family relationships?</a:t>
            </a:r>
          </a:p>
          <a:p>
            <a:pPr marL="282575" indent="-282575" eaLnBrk="1" hangingPunct="1">
              <a:lnSpc>
                <a:spcPct val="80000"/>
              </a:lnSpc>
            </a:pPr>
            <a:r>
              <a:rPr lang="en-US" sz="2200" dirty="0" smtClean="0"/>
              <a:t>How to Stay Healthy?</a:t>
            </a:r>
            <a:endParaRPr lang="en-US" sz="2200" dirty="0"/>
          </a:p>
          <a:p>
            <a:pPr marL="282575" indent="-282575" eaLnBrk="1" hangingPunct="1">
              <a:lnSpc>
                <a:spcPct val="80000"/>
              </a:lnSpc>
            </a:pPr>
            <a:r>
              <a:rPr lang="en-US" sz="2200" dirty="0" smtClean="0"/>
              <a:t>Where and and how will you live</a:t>
            </a:r>
            <a:r>
              <a:rPr lang="en-US" sz="2200" dirty="0"/>
              <a:t>?</a:t>
            </a:r>
            <a:endParaRPr lang="en-US" sz="2200" dirty="0" smtClean="0"/>
          </a:p>
          <a:p>
            <a:pPr marL="282575" indent="-282575" eaLnBrk="1" hangingPunct="1">
              <a:lnSpc>
                <a:spcPct val="80000"/>
              </a:lnSpc>
            </a:pPr>
            <a:r>
              <a:rPr lang="en-US" sz="2200" dirty="0" smtClean="0"/>
              <a:t>How to handle end-of-life issues?</a:t>
            </a:r>
          </a:p>
          <a:p>
            <a:pPr marL="457200" lvl="1" indent="0" eaLnBrk="1" hangingPunct="1">
              <a:lnSpc>
                <a:spcPct val="80000"/>
              </a:lnSpc>
              <a:buNone/>
            </a:pPr>
            <a:r>
              <a:rPr lang="en-US" sz="2200" dirty="0" smtClean="0"/>
              <a:t>Estate Planning</a:t>
            </a:r>
          </a:p>
          <a:p>
            <a:pPr marL="457200" lvl="1" indent="0" eaLnBrk="1" hangingPunct="1">
              <a:lnSpc>
                <a:spcPct val="80000"/>
              </a:lnSpc>
              <a:buNone/>
            </a:pPr>
            <a:r>
              <a:rPr lang="en-US" sz="2200" dirty="0" smtClean="0"/>
              <a:t>Long-term Care</a:t>
            </a:r>
          </a:p>
          <a:p>
            <a:pPr marL="457200" lvl="1" indent="0" eaLnBrk="1" hangingPunct="1">
              <a:lnSpc>
                <a:spcPct val="80000"/>
              </a:lnSpc>
              <a:buNone/>
            </a:pPr>
            <a:r>
              <a:rPr lang="en-US" sz="2200" dirty="0" smtClean="0"/>
              <a:t>End of Life Preparation</a:t>
            </a:r>
          </a:p>
        </p:txBody>
      </p:sp>
      <p:sp>
        <p:nvSpPr>
          <p:cNvPr id="19460" name="Rectangle 3075"/>
          <p:cNvSpPr>
            <a:spLocks noChangeArrowheads="1"/>
          </p:cNvSpPr>
          <p:nvPr/>
        </p:nvSpPr>
        <p:spPr bwMode="auto">
          <a:xfrm>
            <a:off x="3962400" y="1066800"/>
            <a:ext cx="4572000" cy="609600"/>
          </a:xfrm>
          <a:prstGeom prst="rect">
            <a:avLst/>
          </a:prstGeom>
          <a:noFill/>
          <a:ln w="9525">
            <a:noFill/>
            <a:miter lim="800000"/>
            <a:headEnd/>
            <a:tailEnd/>
          </a:ln>
        </p:spPr>
        <p:txBody>
          <a:bodyPr bIns="0" anchor="b"/>
          <a:lstStyle/>
          <a:p>
            <a:pPr>
              <a:lnSpc>
                <a:spcPct val="90000"/>
              </a:lnSpc>
            </a:pPr>
            <a:r>
              <a:rPr lang="en-US" sz="2200" b="1" dirty="0">
                <a:latin typeface="Arial" charset="0"/>
              </a:rPr>
              <a:t>Retirement </a:t>
            </a:r>
            <a:r>
              <a:rPr lang="en-US" sz="2200" b="1" dirty="0" smtClean="0">
                <a:latin typeface="Arial" charset="0"/>
              </a:rPr>
              <a:t>Issues</a:t>
            </a:r>
            <a:endParaRPr lang="en-US" sz="2200" b="1" dirty="0">
              <a:latin typeface="Arial" charset="0"/>
            </a:endParaRPr>
          </a:p>
        </p:txBody>
      </p:sp>
      <p:pic>
        <p:nvPicPr>
          <p:cNvPr id="19461" name="Picture 3076" descr="BSY_074"/>
          <p:cNvPicPr>
            <a:picLocks noGrp="1" noChangeAspect="1" noChangeArrowheads="1"/>
          </p:cNvPicPr>
          <p:nvPr>
            <p:ph sz="half" idx="2"/>
          </p:nvPr>
        </p:nvPicPr>
        <p:blipFill>
          <a:blip r:embed="rId3" cstate="print"/>
          <a:srcRect/>
          <a:stretch>
            <a:fillRect/>
          </a:stretch>
        </p:blipFill>
        <p:spPr>
          <a:xfrm>
            <a:off x="0" y="990600"/>
            <a:ext cx="3886200" cy="5867400"/>
          </a:xfrm>
        </p:spPr>
      </p:pic>
      <p:sp>
        <p:nvSpPr>
          <p:cNvPr id="2" name="Slide Number Placeholder 1"/>
          <p:cNvSpPr>
            <a:spLocks noGrp="1"/>
          </p:cNvSpPr>
          <p:nvPr>
            <p:ph type="sldNum" sz="quarter" idx="10"/>
          </p:nvPr>
        </p:nvSpPr>
        <p:spPr/>
        <p:txBody>
          <a:bodyPr/>
          <a:lstStyle/>
          <a:p>
            <a:pPr>
              <a:defRPr/>
            </a:pPr>
            <a:fld id="{340839E1-A6CE-4278-B4DF-A7D740BB90B2}" type="slidenum">
              <a:rPr lang="en-US" smtClean="0"/>
              <a:pPr>
                <a:defRPr/>
              </a:pPr>
              <a:t>4</a:t>
            </a:fld>
            <a:endParaRPr lang="en-US" dirty="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2800" dirty="0" smtClean="0"/>
              <a:t>Additional</a:t>
            </a:r>
            <a:r>
              <a:rPr lang="en-US" dirty="0" smtClean="0"/>
              <a:t> </a:t>
            </a:r>
            <a:r>
              <a:rPr lang="en-US" sz="2800" dirty="0" smtClean="0"/>
              <a:t>Issues</a:t>
            </a:r>
            <a:endParaRPr lang="en-US" sz="2800" dirty="0"/>
          </a:p>
        </p:txBody>
      </p:sp>
      <p:sp>
        <p:nvSpPr>
          <p:cNvPr id="8" name="Content Placeholder 7"/>
          <p:cNvSpPr>
            <a:spLocks noGrp="1"/>
          </p:cNvSpPr>
          <p:nvPr>
            <p:ph idx="1"/>
          </p:nvPr>
        </p:nvSpPr>
        <p:spPr>
          <a:xfrm>
            <a:off x="457200" y="1600200"/>
            <a:ext cx="7772400" cy="4572000"/>
          </a:xfrm>
        </p:spPr>
        <p:txBody>
          <a:bodyPr/>
          <a:lstStyle/>
          <a:p>
            <a:r>
              <a:rPr lang="en-US" dirty="0"/>
              <a:t>Both spouses should be involved in finances</a:t>
            </a:r>
            <a:r>
              <a:rPr lang="en-US" dirty="0" smtClean="0"/>
              <a:t>.</a:t>
            </a:r>
          </a:p>
          <a:p>
            <a:r>
              <a:rPr lang="en-US" dirty="0"/>
              <a:t>Both parties must know where and what assets they have.</a:t>
            </a:r>
          </a:p>
          <a:p>
            <a:r>
              <a:rPr lang="en-US" dirty="0" smtClean="0"/>
              <a:t>Have </a:t>
            </a:r>
            <a:r>
              <a:rPr lang="en-US" dirty="0"/>
              <a:t>a conversation with family and/or advisor about your plans.</a:t>
            </a:r>
          </a:p>
          <a:p>
            <a:r>
              <a:rPr lang="en-US" dirty="0" smtClean="0"/>
              <a:t>Have </a:t>
            </a:r>
            <a:r>
              <a:rPr lang="en-US" dirty="0"/>
              <a:t>credit established in both spouses’ names individually before you retire if possible.</a:t>
            </a:r>
          </a:p>
          <a:p>
            <a:r>
              <a:rPr lang="en-US" dirty="0" smtClean="0"/>
              <a:t>Consider </a:t>
            </a:r>
            <a:r>
              <a:rPr lang="en-US" dirty="0"/>
              <a:t>what happens when a spouse dies </a:t>
            </a:r>
            <a:r>
              <a:rPr lang="en-US" dirty="0" smtClean="0"/>
              <a:t>unexpectedly.</a:t>
            </a:r>
            <a:endParaRPr lang="en-US" dirty="0"/>
          </a:p>
          <a:p>
            <a:r>
              <a:rPr lang="en-US" dirty="0" smtClean="0"/>
              <a:t>Be </a:t>
            </a:r>
            <a:r>
              <a:rPr lang="en-US" dirty="0"/>
              <a:t>prepared with multiple copies of the death </a:t>
            </a:r>
            <a:r>
              <a:rPr lang="en-US" dirty="0" smtClean="0"/>
              <a:t>certificate and other important documents.</a:t>
            </a:r>
            <a:endParaRPr lang="en-US" dirty="0"/>
          </a:p>
          <a:p>
            <a:r>
              <a:rPr lang="en-US" dirty="0"/>
              <a:t>Be prepared to deal with a financial institution that may block </a:t>
            </a:r>
            <a:r>
              <a:rPr lang="en-US" dirty="0" smtClean="0"/>
              <a:t>accounts (deposit accounts, </a:t>
            </a:r>
            <a:r>
              <a:rPr lang="en-US" dirty="0"/>
              <a:t>lines of credit, mortgage </a:t>
            </a:r>
            <a:r>
              <a:rPr lang="en-US" dirty="0" smtClean="0"/>
              <a:t>etc.) </a:t>
            </a:r>
            <a:r>
              <a:rPr lang="en-US" dirty="0"/>
              <a:t>upon the death of one of the account </a:t>
            </a:r>
            <a:r>
              <a:rPr lang="en-US" dirty="0" smtClean="0"/>
              <a:t>holders.  </a:t>
            </a:r>
            <a:r>
              <a:rPr lang="en-US" dirty="0"/>
              <a:t>Even though the accounts are held in joint </a:t>
            </a:r>
            <a:r>
              <a:rPr lang="en-US" dirty="0" smtClean="0"/>
              <a:t>names.  </a:t>
            </a:r>
            <a:endParaRPr lang="en-US" dirty="0"/>
          </a:p>
        </p:txBody>
      </p:sp>
      <p:sp>
        <p:nvSpPr>
          <p:cNvPr id="5" name="Slide Number Placeholder 4"/>
          <p:cNvSpPr>
            <a:spLocks noGrp="1"/>
          </p:cNvSpPr>
          <p:nvPr>
            <p:ph type="sldNum" sz="quarter" idx="10"/>
          </p:nvPr>
        </p:nvSpPr>
        <p:spPr/>
        <p:txBody>
          <a:bodyPr/>
          <a:lstStyle/>
          <a:p>
            <a:fld id="{340839E1-A6CE-4278-B4DF-A7D740BB90B2}" type="slidenum">
              <a:rPr lang="en-US" smtClean="0"/>
              <a:pPr/>
              <a:t>5</a:t>
            </a:fld>
            <a:endParaRPr lang="en-US"/>
          </a:p>
        </p:txBody>
      </p:sp>
    </p:spTree>
    <p:extLst>
      <p:ext uri="{BB962C8B-B14F-4D97-AF65-F5344CB8AC3E}">
        <p14:creationId xmlns:p14="http://schemas.microsoft.com/office/powerpoint/2010/main" val="3506495504"/>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hart Placeholder 2"/>
          <p:cNvSpPr>
            <a:spLocks noGrp="1"/>
          </p:cNvSpPr>
          <p:nvPr>
            <p:ph type="chart" idx="1"/>
          </p:nvPr>
        </p:nvSpPr>
        <p:spPr/>
      </p:sp>
      <p:sp>
        <p:nvSpPr>
          <p:cNvPr id="4" name="Slide Number Placeholder 3"/>
          <p:cNvSpPr>
            <a:spLocks noGrp="1"/>
          </p:cNvSpPr>
          <p:nvPr>
            <p:ph type="sldNum" sz="quarter" idx="10"/>
          </p:nvPr>
        </p:nvSpPr>
        <p:spPr/>
        <p:txBody>
          <a:bodyPr/>
          <a:lstStyle/>
          <a:p>
            <a:pPr>
              <a:defRPr/>
            </a:pPr>
            <a:fld id="{43B9E275-BC71-4723-A3D8-115B8EDBCCA7}" type="slidenum">
              <a:rPr lang="en-US" smtClean="0"/>
              <a:pPr>
                <a:defRPr/>
              </a:pPr>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1567490"/>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7666038" cy="790575"/>
          </a:xfrm>
        </p:spPr>
        <p:txBody>
          <a:bodyPr/>
          <a:lstStyle/>
          <a:p>
            <a:pPr algn="ctr"/>
            <a:r>
              <a:rPr lang="en-US" b="0" dirty="0" smtClean="0"/>
              <a:t>Survey Questions</a:t>
            </a:r>
            <a:endParaRPr lang="en-US" b="0" dirty="0"/>
          </a:p>
        </p:txBody>
      </p:sp>
      <p:sp>
        <p:nvSpPr>
          <p:cNvPr id="4" name="Slide Number Placeholder 3"/>
          <p:cNvSpPr>
            <a:spLocks noGrp="1"/>
          </p:cNvSpPr>
          <p:nvPr>
            <p:ph type="sldNum" sz="quarter" idx="10"/>
          </p:nvPr>
        </p:nvSpPr>
        <p:spPr/>
        <p:txBody>
          <a:bodyPr/>
          <a:lstStyle/>
          <a:p>
            <a:pPr>
              <a:defRPr/>
            </a:pPr>
            <a:fld id="{43B9E275-BC71-4723-A3D8-115B8EDBCCA7}" type="slidenum">
              <a:rPr lang="en-US" smtClean="0"/>
              <a:pPr>
                <a:defRPr/>
              </a:pPr>
              <a:t>7</a:t>
            </a:fld>
            <a:endParaRPr lang="en-US"/>
          </a:p>
        </p:txBody>
      </p:sp>
      <p:sp>
        <p:nvSpPr>
          <p:cNvPr id="3" name="Rectangle 2"/>
          <p:cNvSpPr/>
          <p:nvPr/>
        </p:nvSpPr>
        <p:spPr>
          <a:xfrm>
            <a:off x="304800" y="1295400"/>
            <a:ext cx="8153400" cy="4031873"/>
          </a:xfrm>
          <a:prstGeom prst="rect">
            <a:avLst/>
          </a:prstGeom>
        </p:spPr>
        <p:txBody>
          <a:bodyPr wrap="square">
            <a:spAutoFit/>
          </a:bodyPr>
          <a:lstStyle/>
          <a:p>
            <a:pPr marL="231775" indent="-231775">
              <a:spcBef>
                <a:spcPts val="0"/>
              </a:spcBef>
              <a:spcAft>
                <a:spcPts val="600"/>
              </a:spcAft>
            </a:pPr>
            <a:r>
              <a:rPr lang="en-US" sz="2400" b="1" dirty="0" smtClean="0"/>
              <a:t>Are you retired?</a:t>
            </a:r>
          </a:p>
          <a:p>
            <a:pPr marL="231775" indent="-231775">
              <a:spcBef>
                <a:spcPts val="0"/>
              </a:spcBef>
              <a:spcAft>
                <a:spcPts val="600"/>
              </a:spcAft>
            </a:pPr>
            <a:r>
              <a:rPr lang="en-US" sz="2400" b="1" dirty="0" smtClean="0"/>
              <a:t>			</a:t>
            </a:r>
            <a:r>
              <a:rPr lang="en-US" sz="2400" b="1" dirty="0" smtClean="0">
                <a:solidFill>
                  <a:srgbClr val="00B050"/>
                </a:solidFill>
              </a:rPr>
              <a:t>Yes     19%,	No     81%</a:t>
            </a:r>
            <a:endParaRPr lang="en-US" sz="2400" b="1" dirty="0"/>
          </a:p>
          <a:p>
            <a:pPr>
              <a:spcBef>
                <a:spcPts val="0"/>
              </a:spcBef>
              <a:spcAft>
                <a:spcPts val="600"/>
              </a:spcAft>
            </a:pPr>
            <a:r>
              <a:rPr lang="en-US" sz="2400" b="1" dirty="0" smtClean="0"/>
              <a:t>Have you worked </a:t>
            </a:r>
            <a:r>
              <a:rPr lang="en-US" sz="2400" b="1" dirty="0"/>
              <a:t>out a </a:t>
            </a:r>
            <a:r>
              <a:rPr lang="en-US" sz="2400" b="1" dirty="0" smtClean="0"/>
              <a:t>retirement budget (income and expenses)?</a:t>
            </a:r>
          </a:p>
          <a:p>
            <a:pPr>
              <a:spcBef>
                <a:spcPts val="0"/>
              </a:spcBef>
              <a:spcAft>
                <a:spcPts val="600"/>
              </a:spcAft>
            </a:pPr>
            <a:r>
              <a:rPr lang="en-US" sz="2400" b="1" dirty="0"/>
              <a:t>	</a:t>
            </a:r>
            <a:r>
              <a:rPr lang="en-US" sz="2400" b="1" dirty="0" smtClean="0"/>
              <a:t>	</a:t>
            </a:r>
            <a:r>
              <a:rPr lang="en-US" sz="2400" b="1" dirty="0" smtClean="0">
                <a:solidFill>
                  <a:srgbClr val="00B050"/>
                </a:solidFill>
              </a:rPr>
              <a:t>Yes     23%,	No     74%</a:t>
            </a:r>
            <a:endParaRPr lang="en-US" sz="2400" b="1" dirty="0"/>
          </a:p>
          <a:p>
            <a:pPr>
              <a:spcBef>
                <a:spcPts val="0"/>
              </a:spcBef>
              <a:spcAft>
                <a:spcPts val="600"/>
              </a:spcAft>
            </a:pPr>
            <a:r>
              <a:rPr lang="en-US" sz="2400" b="1" dirty="0" smtClean="0"/>
              <a:t>Have you done </a:t>
            </a:r>
            <a:r>
              <a:rPr lang="en-US" sz="2400" b="1" dirty="0"/>
              <a:t>any estate </a:t>
            </a:r>
            <a:r>
              <a:rPr lang="en-US" sz="2400" b="1" dirty="0" smtClean="0"/>
              <a:t>planning or set up a will or trust?</a:t>
            </a:r>
          </a:p>
          <a:p>
            <a:pPr>
              <a:spcBef>
                <a:spcPts val="0"/>
              </a:spcBef>
              <a:spcAft>
                <a:spcPts val="600"/>
              </a:spcAft>
            </a:pPr>
            <a:r>
              <a:rPr lang="en-US" sz="2400" b="1" dirty="0"/>
              <a:t>	</a:t>
            </a:r>
            <a:r>
              <a:rPr lang="en-US" sz="2400" b="1" dirty="0" smtClean="0"/>
              <a:t>	</a:t>
            </a:r>
            <a:r>
              <a:rPr lang="en-US" sz="2400" b="1" dirty="0" smtClean="0">
                <a:solidFill>
                  <a:srgbClr val="00B050"/>
                </a:solidFill>
              </a:rPr>
              <a:t>Yes     58%,	No     42%</a:t>
            </a:r>
            <a:endParaRPr lang="en-US" sz="2400" b="1" dirty="0"/>
          </a:p>
          <a:p>
            <a:pPr>
              <a:spcBef>
                <a:spcPts val="0"/>
              </a:spcBef>
              <a:spcAft>
                <a:spcPts val="600"/>
              </a:spcAft>
            </a:pPr>
            <a:r>
              <a:rPr lang="en-US" sz="2400" b="1" dirty="0" smtClean="0"/>
              <a:t>Are you afraid of running out of money?</a:t>
            </a:r>
          </a:p>
          <a:p>
            <a:pPr>
              <a:spcBef>
                <a:spcPts val="0"/>
              </a:spcBef>
              <a:spcAft>
                <a:spcPts val="600"/>
              </a:spcAft>
            </a:pPr>
            <a:r>
              <a:rPr lang="en-US" sz="2400" b="1"/>
              <a:t>	</a:t>
            </a:r>
            <a:r>
              <a:rPr lang="en-US" sz="2400" b="1" smtClean="0"/>
              <a:t>	</a:t>
            </a:r>
            <a:r>
              <a:rPr lang="en-US" sz="2400" b="1" smtClean="0">
                <a:solidFill>
                  <a:srgbClr val="00B050"/>
                </a:solidFill>
              </a:rPr>
              <a:t>Yes     65%,	No     35%</a:t>
            </a:r>
            <a:endParaRPr lang="en-US" sz="2400" b="1" dirty="0" smtClean="0"/>
          </a:p>
          <a:p>
            <a:endParaRPr lang="en-US" sz="2400" b="1" dirty="0"/>
          </a:p>
        </p:txBody>
      </p:sp>
    </p:spTree>
    <p:extLst>
      <p:ext uri="{BB962C8B-B14F-4D97-AF65-F5344CB8AC3E}">
        <p14:creationId xmlns:p14="http://schemas.microsoft.com/office/powerpoint/2010/main" val="390880749"/>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lstStyle/>
          <a:p>
            <a:pPr>
              <a:defRPr/>
            </a:pPr>
            <a:r>
              <a:rPr lang="en-US" sz="2400" dirty="0" smtClean="0"/>
              <a:t>How Much Money will I need in retirement?</a:t>
            </a:r>
            <a:endParaRPr lang="en-US" sz="2400" dirty="0"/>
          </a:p>
        </p:txBody>
      </p:sp>
      <p:sp>
        <p:nvSpPr>
          <p:cNvPr id="4" name="Slide Number Placeholder 3"/>
          <p:cNvSpPr>
            <a:spLocks noGrp="1"/>
          </p:cNvSpPr>
          <p:nvPr>
            <p:ph type="sldNum" sz="quarter" idx="10"/>
          </p:nvPr>
        </p:nvSpPr>
        <p:spPr/>
        <p:txBody>
          <a:bodyPr/>
          <a:lstStyle/>
          <a:p>
            <a:pPr>
              <a:defRPr/>
            </a:pPr>
            <a:fld id="{CB6591BA-9ACC-44CD-A6B5-45C2C88BEB44}" type="slidenum">
              <a:rPr lang="en-US" smtClean="0"/>
              <a:pPr>
                <a:defRPr/>
              </a:pPr>
              <a:t>8</a:t>
            </a:fld>
            <a:endParaRPr lang="en-US"/>
          </a:p>
        </p:txBody>
      </p:sp>
    </p:spTree>
    <p:extLst>
      <p:ext uri="{BB962C8B-B14F-4D97-AF65-F5344CB8AC3E}">
        <p14:creationId xmlns:p14="http://schemas.microsoft.com/office/powerpoint/2010/main" val="477550547"/>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7666038" cy="609600"/>
          </a:xfrm>
        </p:spPr>
        <p:txBody>
          <a:bodyPr/>
          <a:lstStyle/>
          <a:p>
            <a:pPr algn="ctr"/>
            <a:r>
              <a:rPr lang="en-US" altLang="en-US" sz="2400" b="0" smtClean="0"/>
              <a:t>How Much Money Will I Need?</a:t>
            </a:r>
          </a:p>
        </p:txBody>
      </p:sp>
      <p:sp>
        <p:nvSpPr>
          <p:cNvPr id="4" name="Slide Number Placeholder 3"/>
          <p:cNvSpPr>
            <a:spLocks noGrp="1"/>
          </p:cNvSpPr>
          <p:nvPr>
            <p:ph type="sldNum" sz="quarter" idx="10"/>
          </p:nvPr>
        </p:nvSpPr>
        <p:spPr/>
        <p:txBody>
          <a:bodyPr/>
          <a:lstStyle/>
          <a:p>
            <a:pPr>
              <a:defRPr/>
            </a:pPr>
            <a:fld id="{562DE93D-7AFB-44B7-B97B-69F8ADDEA890}" type="slidenum">
              <a:rPr lang="en-US" smtClean="0"/>
              <a:pPr>
                <a:defRPr/>
              </a:pPr>
              <a:t>9</a:t>
            </a:fld>
            <a:endParaRPr lang="en-US"/>
          </a:p>
        </p:txBody>
      </p:sp>
      <p:sp>
        <p:nvSpPr>
          <p:cNvPr id="13316" name="TextBox 4"/>
          <p:cNvSpPr txBox="1">
            <a:spLocks noChangeArrowheads="1"/>
          </p:cNvSpPr>
          <p:nvPr/>
        </p:nvSpPr>
        <p:spPr bwMode="auto">
          <a:xfrm>
            <a:off x="152400" y="1066800"/>
            <a:ext cx="827606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50000"/>
              </a:spcBef>
              <a:buClr>
                <a:schemeClr val="accent1"/>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5000"/>
              </a:lnSpc>
              <a:spcBef>
                <a:spcPct val="25000"/>
              </a:spcBef>
              <a:buClr>
                <a:schemeClr val="accent1"/>
              </a:buClr>
              <a:buChar char="–"/>
              <a:defRPr sz="2000">
                <a:solidFill>
                  <a:schemeClr val="tx1"/>
                </a:solidFill>
                <a:latin typeface="Arial" panose="020B0604020202020204" pitchFamily="34" charset="0"/>
              </a:defRPr>
            </a:lvl2pPr>
            <a:lvl3pPr marL="1143000" indent="-228600">
              <a:lnSpc>
                <a:spcPct val="95000"/>
              </a:lnSpc>
              <a:spcBef>
                <a:spcPct val="25000"/>
              </a:spcBef>
              <a:buClr>
                <a:schemeClr val="accent1"/>
              </a:buClr>
              <a:buChar char="•"/>
              <a:defRPr sz="2000">
                <a:solidFill>
                  <a:schemeClr val="tx1"/>
                </a:solidFill>
                <a:latin typeface="Arial" panose="020B0604020202020204" pitchFamily="34" charset="0"/>
              </a:defRPr>
            </a:lvl3pPr>
            <a:lvl4pPr marL="1600200" indent="-228600">
              <a:lnSpc>
                <a:spcPct val="95000"/>
              </a:lnSpc>
              <a:spcBef>
                <a:spcPct val="25000"/>
              </a:spcBef>
              <a:buClr>
                <a:schemeClr val="accent1"/>
              </a:buClr>
              <a:buChar char="–"/>
              <a:defRPr sz="2000">
                <a:solidFill>
                  <a:schemeClr val="tx1"/>
                </a:solidFill>
                <a:latin typeface="Arial" panose="020B0604020202020204" pitchFamily="34" charset="0"/>
              </a:defRPr>
            </a:lvl4pPr>
            <a:lvl5pPr marL="2057400" indent="-228600">
              <a:lnSpc>
                <a:spcPct val="95000"/>
              </a:lnSpc>
              <a:spcBef>
                <a:spcPct val="25000"/>
              </a:spcBef>
              <a:buClr>
                <a:schemeClr val="accent1"/>
              </a:buClr>
              <a:buChar char="•"/>
              <a:defRPr sz="2000">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b="1" dirty="0" smtClean="0">
                <a:latin typeface="Arial Narrow" panose="020B0606020202030204" pitchFamily="34" charset="0"/>
              </a:rPr>
              <a:t>1. Start </a:t>
            </a:r>
            <a:r>
              <a:rPr lang="en-US" altLang="en-US" b="1" dirty="0">
                <a:latin typeface="Arial Narrow" panose="020B0606020202030204" pitchFamily="34" charset="0"/>
              </a:rPr>
              <a:t>with a Current Budget and Your Retirement Income</a:t>
            </a:r>
          </a:p>
        </p:txBody>
      </p:sp>
      <p:sp>
        <p:nvSpPr>
          <p:cNvPr id="13317" name="TextBox 6"/>
          <p:cNvSpPr txBox="1">
            <a:spLocks noChangeArrowheads="1"/>
          </p:cNvSpPr>
          <p:nvPr/>
        </p:nvSpPr>
        <p:spPr bwMode="auto">
          <a:xfrm>
            <a:off x="441388" y="1524000"/>
            <a:ext cx="82296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nSpc>
                <a:spcPct val="95000"/>
              </a:lnSpc>
              <a:spcBef>
                <a:spcPct val="50000"/>
              </a:spcBef>
              <a:buClr>
                <a:schemeClr val="accent1"/>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5000"/>
              </a:lnSpc>
              <a:spcBef>
                <a:spcPct val="25000"/>
              </a:spcBef>
              <a:buClr>
                <a:schemeClr val="accent1"/>
              </a:buClr>
              <a:buChar char="–"/>
              <a:defRPr sz="2000">
                <a:solidFill>
                  <a:schemeClr val="tx1"/>
                </a:solidFill>
                <a:latin typeface="Arial" panose="020B0604020202020204" pitchFamily="34" charset="0"/>
              </a:defRPr>
            </a:lvl2pPr>
            <a:lvl3pPr marL="1143000" indent="-228600">
              <a:lnSpc>
                <a:spcPct val="95000"/>
              </a:lnSpc>
              <a:spcBef>
                <a:spcPct val="25000"/>
              </a:spcBef>
              <a:buClr>
                <a:schemeClr val="accent1"/>
              </a:buClr>
              <a:buChar char="•"/>
              <a:defRPr sz="2000">
                <a:solidFill>
                  <a:schemeClr val="tx1"/>
                </a:solidFill>
                <a:latin typeface="Arial" panose="020B0604020202020204" pitchFamily="34" charset="0"/>
              </a:defRPr>
            </a:lvl3pPr>
            <a:lvl4pPr marL="1600200" indent="-228600">
              <a:lnSpc>
                <a:spcPct val="95000"/>
              </a:lnSpc>
              <a:spcBef>
                <a:spcPct val="25000"/>
              </a:spcBef>
              <a:buClr>
                <a:schemeClr val="accent1"/>
              </a:buClr>
              <a:buChar char="–"/>
              <a:defRPr sz="2000">
                <a:solidFill>
                  <a:schemeClr val="tx1"/>
                </a:solidFill>
                <a:latin typeface="Arial" panose="020B0604020202020204" pitchFamily="34" charset="0"/>
              </a:defRPr>
            </a:lvl4pPr>
            <a:lvl5pPr marL="2057400" indent="-228600">
              <a:lnSpc>
                <a:spcPct val="95000"/>
              </a:lnSpc>
              <a:spcBef>
                <a:spcPct val="25000"/>
              </a:spcBef>
              <a:buClr>
                <a:schemeClr val="accent1"/>
              </a:buClr>
              <a:buChar char="•"/>
              <a:defRPr sz="2000">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9pPr>
          </a:lstStyle>
          <a:p>
            <a:pPr eaLnBrk="1" hangingPunct="1">
              <a:lnSpc>
                <a:spcPct val="100000"/>
              </a:lnSpc>
              <a:spcBef>
                <a:spcPct val="0"/>
              </a:spcBef>
              <a:spcAft>
                <a:spcPts val="600"/>
              </a:spcAft>
              <a:buClrTx/>
              <a:buFont typeface="Arial" panose="020B0604020202020204" pitchFamily="34" charset="0"/>
              <a:buChar char="•"/>
            </a:pPr>
            <a:r>
              <a:rPr lang="en-US" altLang="en-US" sz="2000" dirty="0">
                <a:cs typeface="Arial" panose="020B0604020202020204" pitchFamily="34" charset="0"/>
              </a:rPr>
              <a:t>Essential and Discretionary Spending, inflated over time</a:t>
            </a:r>
          </a:p>
          <a:p>
            <a:pPr eaLnBrk="1" hangingPunct="1">
              <a:lnSpc>
                <a:spcPct val="100000"/>
              </a:lnSpc>
              <a:spcBef>
                <a:spcPct val="0"/>
              </a:spcBef>
              <a:spcAft>
                <a:spcPts val="600"/>
              </a:spcAft>
              <a:buClrTx/>
              <a:buFont typeface="Arial" panose="020B0604020202020204" pitchFamily="34" charset="0"/>
              <a:buChar char="•"/>
            </a:pPr>
            <a:r>
              <a:rPr lang="en-US" altLang="en-US" sz="2000" dirty="0" smtClean="0">
                <a:cs typeface="Arial" panose="020B0604020202020204" pitchFamily="34" charset="0"/>
              </a:rPr>
              <a:t>Write Down Retirement </a:t>
            </a:r>
            <a:r>
              <a:rPr lang="en-US" altLang="en-US" sz="2000" dirty="0">
                <a:cs typeface="Arial" panose="020B0604020202020204" pitchFamily="34" charset="0"/>
              </a:rPr>
              <a:t>Income (Social Security, Pension, </a:t>
            </a:r>
            <a:r>
              <a:rPr lang="en-US" altLang="en-US" sz="2000" dirty="0" smtClean="0">
                <a:cs typeface="Arial" panose="020B0604020202020204" pitchFamily="34" charset="0"/>
              </a:rPr>
              <a:t>etc.)</a:t>
            </a:r>
          </a:p>
          <a:p>
            <a:pPr>
              <a:lnSpc>
                <a:spcPct val="100000"/>
              </a:lnSpc>
              <a:spcBef>
                <a:spcPct val="0"/>
              </a:spcBef>
              <a:spcAft>
                <a:spcPts val="600"/>
              </a:spcAft>
              <a:buClrTx/>
              <a:buFont typeface="Arial" panose="020B0604020202020204" pitchFamily="34" charset="0"/>
              <a:buChar char="•"/>
            </a:pPr>
            <a:r>
              <a:rPr lang="en-US" altLang="en-US" sz="2000" dirty="0">
                <a:cs typeface="Arial" panose="020B0604020202020204" pitchFamily="34" charset="0"/>
              </a:rPr>
              <a:t>Create an “Investment Target</a:t>
            </a:r>
            <a:r>
              <a:rPr lang="en-US" altLang="en-US" sz="2000" dirty="0" smtClean="0">
                <a:cs typeface="Arial" panose="020B0604020202020204" pitchFamily="34" charset="0"/>
              </a:rPr>
              <a:t>” to finance the gap between income and expenses</a:t>
            </a:r>
            <a:endParaRPr lang="en-US" altLang="en-US" sz="2000" dirty="0">
              <a:cs typeface="Arial" panose="020B0604020202020204" pitchFamily="34" charset="0"/>
            </a:endParaRPr>
          </a:p>
          <a:p>
            <a:pPr eaLnBrk="1" hangingPunct="1">
              <a:lnSpc>
                <a:spcPct val="100000"/>
              </a:lnSpc>
              <a:spcBef>
                <a:spcPct val="0"/>
              </a:spcBef>
              <a:spcAft>
                <a:spcPts val="600"/>
              </a:spcAft>
              <a:buClrTx/>
              <a:buFont typeface="Arial" panose="020B0604020202020204" pitchFamily="34" charset="0"/>
              <a:buChar char="•"/>
            </a:pPr>
            <a:endParaRPr lang="en-US" altLang="en-US" sz="2000" dirty="0">
              <a:cs typeface="Arial" panose="020B0604020202020204" pitchFamily="34" charset="0"/>
            </a:endParaRPr>
          </a:p>
        </p:txBody>
      </p:sp>
      <p:sp>
        <p:nvSpPr>
          <p:cNvPr id="13318" name="TextBox 5"/>
          <p:cNvSpPr txBox="1">
            <a:spLocks noChangeArrowheads="1"/>
          </p:cNvSpPr>
          <p:nvPr/>
        </p:nvSpPr>
        <p:spPr bwMode="auto">
          <a:xfrm>
            <a:off x="152400" y="5105400"/>
            <a:ext cx="656705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50000"/>
              </a:spcBef>
              <a:buClr>
                <a:schemeClr val="accent1"/>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5000"/>
              </a:lnSpc>
              <a:spcBef>
                <a:spcPct val="25000"/>
              </a:spcBef>
              <a:buClr>
                <a:schemeClr val="accent1"/>
              </a:buClr>
              <a:buChar char="–"/>
              <a:defRPr sz="2000">
                <a:solidFill>
                  <a:schemeClr val="tx1"/>
                </a:solidFill>
                <a:latin typeface="Arial" panose="020B0604020202020204" pitchFamily="34" charset="0"/>
              </a:defRPr>
            </a:lvl2pPr>
            <a:lvl3pPr marL="1143000" indent="-228600">
              <a:lnSpc>
                <a:spcPct val="95000"/>
              </a:lnSpc>
              <a:spcBef>
                <a:spcPct val="25000"/>
              </a:spcBef>
              <a:buClr>
                <a:schemeClr val="accent1"/>
              </a:buClr>
              <a:buChar char="•"/>
              <a:defRPr sz="2000">
                <a:solidFill>
                  <a:schemeClr val="tx1"/>
                </a:solidFill>
                <a:latin typeface="Arial" panose="020B0604020202020204" pitchFamily="34" charset="0"/>
              </a:defRPr>
            </a:lvl3pPr>
            <a:lvl4pPr marL="1600200" indent="-228600">
              <a:lnSpc>
                <a:spcPct val="95000"/>
              </a:lnSpc>
              <a:spcBef>
                <a:spcPct val="25000"/>
              </a:spcBef>
              <a:buClr>
                <a:schemeClr val="accent1"/>
              </a:buClr>
              <a:buChar char="–"/>
              <a:defRPr sz="2000">
                <a:solidFill>
                  <a:schemeClr val="tx1"/>
                </a:solidFill>
                <a:latin typeface="Arial" panose="020B0604020202020204" pitchFamily="34" charset="0"/>
              </a:defRPr>
            </a:lvl4pPr>
            <a:lvl5pPr marL="2057400" indent="-228600">
              <a:lnSpc>
                <a:spcPct val="95000"/>
              </a:lnSpc>
              <a:spcBef>
                <a:spcPct val="25000"/>
              </a:spcBef>
              <a:buClr>
                <a:schemeClr val="accent1"/>
              </a:buClr>
              <a:buChar char="•"/>
              <a:defRPr sz="2000">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b="1" dirty="0" smtClean="0">
                <a:latin typeface="Arial Narrow" panose="020B0606020202030204" pitchFamily="34" charset="0"/>
              </a:rPr>
              <a:t>4. What </a:t>
            </a:r>
            <a:r>
              <a:rPr lang="en-US" altLang="en-US" b="1" dirty="0">
                <a:latin typeface="Arial Narrow" panose="020B0606020202030204" pitchFamily="34" charset="0"/>
              </a:rPr>
              <a:t>if I do not or will not have enough?</a:t>
            </a:r>
          </a:p>
        </p:txBody>
      </p:sp>
      <p:sp>
        <p:nvSpPr>
          <p:cNvPr id="13319" name="TextBox 7"/>
          <p:cNvSpPr txBox="1">
            <a:spLocks noChangeArrowheads="1"/>
          </p:cNvSpPr>
          <p:nvPr/>
        </p:nvSpPr>
        <p:spPr bwMode="auto">
          <a:xfrm>
            <a:off x="438817" y="5486400"/>
            <a:ext cx="742257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lnSpc>
                <a:spcPct val="95000"/>
              </a:lnSpc>
              <a:spcBef>
                <a:spcPct val="50000"/>
              </a:spcBef>
              <a:buClr>
                <a:schemeClr val="accent1"/>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5000"/>
              </a:lnSpc>
              <a:spcBef>
                <a:spcPct val="25000"/>
              </a:spcBef>
              <a:buClr>
                <a:schemeClr val="accent1"/>
              </a:buClr>
              <a:buChar char="–"/>
              <a:defRPr sz="2000">
                <a:solidFill>
                  <a:schemeClr val="tx1"/>
                </a:solidFill>
                <a:latin typeface="Arial" panose="020B0604020202020204" pitchFamily="34" charset="0"/>
              </a:defRPr>
            </a:lvl2pPr>
            <a:lvl3pPr marL="1143000" indent="-228600">
              <a:lnSpc>
                <a:spcPct val="95000"/>
              </a:lnSpc>
              <a:spcBef>
                <a:spcPct val="25000"/>
              </a:spcBef>
              <a:buClr>
                <a:schemeClr val="accent1"/>
              </a:buClr>
              <a:buChar char="•"/>
              <a:defRPr sz="2000">
                <a:solidFill>
                  <a:schemeClr val="tx1"/>
                </a:solidFill>
                <a:latin typeface="Arial" panose="020B0604020202020204" pitchFamily="34" charset="0"/>
              </a:defRPr>
            </a:lvl3pPr>
            <a:lvl4pPr marL="1600200" indent="-228600">
              <a:lnSpc>
                <a:spcPct val="95000"/>
              </a:lnSpc>
              <a:spcBef>
                <a:spcPct val="25000"/>
              </a:spcBef>
              <a:buClr>
                <a:schemeClr val="accent1"/>
              </a:buClr>
              <a:buChar char="–"/>
              <a:defRPr sz="2000">
                <a:solidFill>
                  <a:schemeClr val="tx1"/>
                </a:solidFill>
                <a:latin typeface="Arial" panose="020B0604020202020204" pitchFamily="34" charset="0"/>
              </a:defRPr>
            </a:lvl4pPr>
            <a:lvl5pPr marL="2057400" indent="-228600">
              <a:lnSpc>
                <a:spcPct val="95000"/>
              </a:lnSpc>
              <a:spcBef>
                <a:spcPct val="25000"/>
              </a:spcBef>
              <a:buClr>
                <a:schemeClr val="accent1"/>
              </a:buClr>
              <a:buChar char="•"/>
              <a:defRPr sz="2000">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9pPr>
          </a:lstStyle>
          <a:p>
            <a:pPr eaLnBrk="1" hangingPunct="1">
              <a:lnSpc>
                <a:spcPct val="100000"/>
              </a:lnSpc>
              <a:spcBef>
                <a:spcPct val="0"/>
              </a:spcBef>
              <a:spcAft>
                <a:spcPts val="600"/>
              </a:spcAft>
              <a:buClrTx/>
              <a:buFont typeface="Arial" panose="020B0604020202020204" pitchFamily="34" charset="0"/>
              <a:buChar char="•"/>
            </a:pPr>
            <a:r>
              <a:rPr lang="en-US" altLang="en-US" sz="2000" dirty="0">
                <a:cs typeface="Arial" panose="020B0604020202020204" pitchFamily="34" charset="0"/>
              </a:rPr>
              <a:t>Save more</a:t>
            </a:r>
          </a:p>
          <a:p>
            <a:pPr eaLnBrk="1" hangingPunct="1">
              <a:lnSpc>
                <a:spcPct val="100000"/>
              </a:lnSpc>
              <a:spcBef>
                <a:spcPct val="0"/>
              </a:spcBef>
              <a:spcAft>
                <a:spcPts val="600"/>
              </a:spcAft>
              <a:buClrTx/>
              <a:buFont typeface="Arial" panose="020B0604020202020204" pitchFamily="34" charset="0"/>
              <a:buChar char="•"/>
            </a:pPr>
            <a:r>
              <a:rPr lang="en-US" altLang="en-US" sz="2000" dirty="0">
                <a:cs typeface="Arial" panose="020B0604020202020204" pitchFamily="34" charset="0"/>
              </a:rPr>
              <a:t>Work longer</a:t>
            </a:r>
          </a:p>
          <a:p>
            <a:pPr eaLnBrk="1" hangingPunct="1">
              <a:lnSpc>
                <a:spcPct val="100000"/>
              </a:lnSpc>
              <a:spcBef>
                <a:spcPct val="0"/>
              </a:spcBef>
              <a:spcAft>
                <a:spcPts val="600"/>
              </a:spcAft>
              <a:buClrTx/>
              <a:buFont typeface="Arial" panose="020B0604020202020204" pitchFamily="34" charset="0"/>
              <a:buChar char="•"/>
            </a:pPr>
            <a:r>
              <a:rPr lang="en-US" altLang="en-US" sz="2000" dirty="0">
                <a:cs typeface="Arial" panose="020B0604020202020204" pitchFamily="34" charset="0"/>
              </a:rPr>
              <a:t>Adjust expenses – </a:t>
            </a:r>
            <a:r>
              <a:rPr lang="en-US" altLang="en-US" sz="2000" dirty="0" err="1">
                <a:cs typeface="Arial" panose="020B0604020202020204" pitchFamily="34" charset="0"/>
              </a:rPr>
              <a:t>LifeStyle</a:t>
            </a:r>
            <a:r>
              <a:rPr lang="en-US" altLang="en-US" sz="2000" dirty="0">
                <a:cs typeface="Arial" panose="020B0604020202020204" pitchFamily="34" charset="0"/>
              </a:rPr>
              <a:t> and Living </a:t>
            </a:r>
            <a:r>
              <a:rPr lang="en-US" altLang="en-US" sz="2000" dirty="0" smtClean="0">
                <a:cs typeface="Arial" panose="020B0604020202020204" pitchFamily="34" charset="0"/>
              </a:rPr>
              <a:t>arrangements</a:t>
            </a:r>
            <a:endParaRPr lang="en-US" altLang="en-US" sz="2000" dirty="0">
              <a:cs typeface="Arial" panose="020B0604020202020204" pitchFamily="34" charset="0"/>
            </a:endParaRPr>
          </a:p>
        </p:txBody>
      </p:sp>
      <p:sp>
        <p:nvSpPr>
          <p:cNvPr id="13320" name="TextBox 1"/>
          <p:cNvSpPr txBox="1">
            <a:spLocks noChangeArrowheads="1"/>
          </p:cNvSpPr>
          <p:nvPr/>
        </p:nvSpPr>
        <p:spPr bwMode="auto">
          <a:xfrm>
            <a:off x="488757" y="3429000"/>
            <a:ext cx="839585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800">
                <a:solidFill>
                  <a:schemeClr val="tx1"/>
                </a:solidFill>
                <a:latin typeface="Arial Narrow" panose="020B0606020202030204" pitchFamily="34" charset="0"/>
              </a:defRPr>
            </a:lvl1pPr>
            <a:lvl2pPr marL="742950" indent="-285750">
              <a:defRPr sz="2800">
                <a:solidFill>
                  <a:schemeClr val="tx1"/>
                </a:solidFill>
                <a:latin typeface="Arial Narrow" panose="020B0606020202030204" pitchFamily="34" charset="0"/>
              </a:defRPr>
            </a:lvl2pPr>
            <a:lvl3pPr marL="1143000" indent="-228600">
              <a:defRPr sz="2800">
                <a:solidFill>
                  <a:schemeClr val="tx1"/>
                </a:solidFill>
                <a:latin typeface="Arial Narrow" panose="020B0606020202030204" pitchFamily="34" charset="0"/>
              </a:defRPr>
            </a:lvl3pPr>
            <a:lvl4pPr marL="1600200" indent="-228600">
              <a:defRPr sz="2800">
                <a:solidFill>
                  <a:schemeClr val="tx1"/>
                </a:solidFill>
                <a:latin typeface="Arial Narrow" panose="020B0606020202030204" pitchFamily="34" charset="0"/>
              </a:defRPr>
            </a:lvl4pPr>
            <a:lvl5pPr marL="2057400" indent="-228600">
              <a:defRPr sz="2800">
                <a:solidFill>
                  <a:schemeClr val="tx1"/>
                </a:solidFill>
                <a:latin typeface="Arial Narrow" panose="020B0606020202030204" pitchFamily="34" charset="0"/>
              </a:defRPr>
            </a:lvl5pPr>
            <a:lvl6pPr marL="2514600" indent="-228600" eaLnBrk="0" fontAlgn="base" hangingPunct="0">
              <a:spcBef>
                <a:spcPct val="0"/>
              </a:spcBef>
              <a:spcAft>
                <a:spcPct val="0"/>
              </a:spcAft>
              <a:defRPr sz="2800">
                <a:solidFill>
                  <a:schemeClr val="tx1"/>
                </a:solidFill>
                <a:latin typeface="Arial Narrow" panose="020B0606020202030204" pitchFamily="34" charset="0"/>
              </a:defRPr>
            </a:lvl6pPr>
            <a:lvl7pPr marL="2971800" indent="-228600" eaLnBrk="0" fontAlgn="base" hangingPunct="0">
              <a:spcBef>
                <a:spcPct val="0"/>
              </a:spcBef>
              <a:spcAft>
                <a:spcPct val="0"/>
              </a:spcAft>
              <a:defRPr sz="2800">
                <a:solidFill>
                  <a:schemeClr val="tx1"/>
                </a:solidFill>
                <a:latin typeface="Arial Narrow" panose="020B0606020202030204" pitchFamily="34" charset="0"/>
              </a:defRPr>
            </a:lvl7pPr>
            <a:lvl8pPr marL="3429000" indent="-228600" eaLnBrk="0" fontAlgn="base" hangingPunct="0">
              <a:spcBef>
                <a:spcPct val="0"/>
              </a:spcBef>
              <a:spcAft>
                <a:spcPct val="0"/>
              </a:spcAft>
              <a:defRPr sz="2800">
                <a:solidFill>
                  <a:schemeClr val="tx1"/>
                </a:solidFill>
                <a:latin typeface="Arial Narrow" panose="020B0606020202030204" pitchFamily="34" charset="0"/>
              </a:defRPr>
            </a:lvl8pPr>
            <a:lvl9pPr marL="3886200" indent="-228600" eaLnBrk="0" fontAlgn="base" hangingPunct="0">
              <a:spcBef>
                <a:spcPct val="0"/>
              </a:spcBef>
              <a:spcAft>
                <a:spcPct val="0"/>
              </a:spcAft>
              <a:defRPr sz="2800">
                <a:solidFill>
                  <a:schemeClr val="tx1"/>
                </a:solidFill>
                <a:latin typeface="Arial Narrow" panose="020B0606020202030204" pitchFamily="34" charset="0"/>
              </a:defRPr>
            </a:lvl9pPr>
          </a:lstStyle>
          <a:p>
            <a:pPr eaLnBrk="1" hangingPunct="1">
              <a:spcAft>
                <a:spcPts val="600"/>
              </a:spcAft>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Create an Asset Inventory with a focus on Investments</a:t>
            </a:r>
          </a:p>
          <a:p>
            <a:pPr eaLnBrk="1" hangingPunct="1">
              <a:spcAft>
                <a:spcPts val="600"/>
              </a:spcAft>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Understand </a:t>
            </a:r>
            <a:r>
              <a:rPr lang="en-US" altLang="en-US" sz="2000" dirty="0">
                <a:latin typeface="Arial" panose="020B0604020202020204" pitchFamily="34" charset="0"/>
                <a:cs typeface="Arial" panose="020B0604020202020204" pitchFamily="34" charset="0"/>
              </a:rPr>
              <a:t>your </a:t>
            </a:r>
            <a:r>
              <a:rPr lang="en-US" altLang="en-US" sz="2000" dirty="0" smtClean="0">
                <a:latin typeface="Arial" panose="020B0604020202020204" pitchFamily="34" charset="0"/>
                <a:cs typeface="Arial" panose="020B0604020202020204" pitchFamily="34" charset="0"/>
              </a:rPr>
              <a:t>Investments Earnings Rate and Downside Risk</a:t>
            </a:r>
            <a:endParaRPr lang="en-US" altLang="en-US" sz="2000" dirty="0">
              <a:latin typeface="Arial" panose="020B0604020202020204" pitchFamily="34" charset="0"/>
              <a:cs typeface="Arial" panose="020B0604020202020204" pitchFamily="34" charset="0"/>
            </a:endParaRPr>
          </a:p>
          <a:p>
            <a:pPr eaLnBrk="1" hangingPunct="1">
              <a:spcAft>
                <a:spcPts val="600"/>
              </a:spcAft>
              <a:buFont typeface="Arial" panose="020B0604020202020204" pitchFamily="34" charset="0"/>
              <a:buChar char="•"/>
            </a:pPr>
            <a:r>
              <a:rPr lang="en-US" altLang="en-US" sz="2000" dirty="0" smtClean="0">
                <a:latin typeface="Arial" panose="020B0604020202020204" pitchFamily="34" charset="0"/>
                <a:cs typeface="Arial" panose="020B0604020202020204" pitchFamily="34" charset="0"/>
              </a:rPr>
              <a:t>Set number </a:t>
            </a:r>
            <a:r>
              <a:rPr lang="en-US" altLang="en-US" sz="2000" dirty="0">
                <a:latin typeface="Arial" panose="020B0604020202020204" pitchFamily="34" charset="0"/>
                <a:cs typeface="Arial" panose="020B0604020202020204" pitchFamily="34" charset="0"/>
              </a:rPr>
              <a:t>of years to Accumulate </a:t>
            </a:r>
            <a:r>
              <a:rPr lang="en-US" altLang="en-US" sz="2000" dirty="0" smtClean="0">
                <a:latin typeface="Arial" panose="020B0604020202020204" pitchFamily="34" charset="0"/>
                <a:cs typeface="Arial" panose="020B0604020202020204" pitchFamily="34" charset="0"/>
              </a:rPr>
              <a:t>assets and </a:t>
            </a:r>
            <a:r>
              <a:rPr lang="en-US" altLang="en-US" sz="2000" dirty="0">
                <a:latin typeface="Arial" panose="020B0604020202020204" pitchFamily="34" charset="0"/>
                <a:cs typeface="Arial" panose="020B0604020202020204" pitchFamily="34" charset="0"/>
              </a:rPr>
              <a:t>Life-span in </a:t>
            </a:r>
            <a:r>
              <a:rPr lang="en-US" altLang="en-US" sz="2000" dirty="0" smtClean="0">
                <a:latin typeface="Arial" panose="020B0604020202020204" pitchFamily="34" charset="0"/>
                <a:cs typeface="Arial" panose="020B0604020202020204" pitchFamily="34" charset="0"/>
              </a:rPr>
              <a:t>Retirement</a:t>
            </a:r>
            <a:endParaRPr lang="en-US" altLang="en-US" sz="1800" dirty="0"/>
          </a:p>
        </p:txBody>
      </p:sp>
      <p:sp>
        <p:nvSpPr>
          <p:cNvPr id="13321" name="TextBox 4"/>
          <p:cNvSpPr txBox="1">
            <a:spLocks noChangeArrowheads="1"/>
          </p:cNvSpPr>
          <p:nvPr/>
        </p:nvSpPr>
        <p:spPr bwMode="auto">
          <a:xfrm>
            <a:off x="174625" y="2971800"/>
            <a:ext cx="825384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50000"/>
              </a:spcBef>
              <a:buClr>
                <a:schemeClr val="accent1"/>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5000"/>
              </a:lnSpc>
              <a:spcBef>
                <a:spcPct val="25000"/>
              </a:spcBef>
              <a:buClr>
                <a:schemeClr val="accent1"/>
              </a:buClr>
              <a:buChar char="–"/>
              <a:defRPr sz="2000">
                <a:solidFill>
                  <a:schemeClr val="tx1"/>
                </a:solidFill>
                <a:latin typeface="Arial" panose="020B0604020202020204" pitchFamily="34" charset="0"/>
              </a:defRPr>
            </a:lvl2pPr>
            <a:lvl3pPr marL="1143000" indent="-228600">
              <a:lnSpc>
                <a:spcPct val="95000"/>
              </a:lnSpc>
              <a:spcBef>
                <a:spcPct val="25000"/>
              </a:spcBef>
              <a:buClr>
                <a:schemeClr val="accent1"/>
              </a:buClr>
              <a:buChar char="•"/>
              <a:defRPr sz="2000">
                <a:solidFill>
                  <a:schemeClr val="tx1"/>
                </a:solidFill>
                <a:latin typeface="Arial" panose="020B0604020202020204" pitchFamily="34" charset="0"/>
              </a:defRPr>
            </a:lvl3pPr>
            <a:lvl4pPr marL="1600200" indent="-228600">
              <a:lnSpc>
                <a:spcPct val="95000"/>
              </a:lnSpc>
              <a:spcBef>
                <a:spcPct val="25000"/>
              </a:spcBef>
              <a:buClr>
                <a:schemeClr val="accent1"/>
              </a:buClr>
              <a:buChar char="–"/>
              <a:defRPr sz="2000">
                <a:solidFill>
                  <a:schemeClr val="tx1"/>
                </a:solidFill>
                <a:latin typeface="Arial" panose="020B0604020202020204" pitchFamily="34" charset="0"/>
              </a:defRPr>
            </a:lvl4pPr>
            <a:lvl5pPr marL="2057400" indent="-228600">
              <a:lnSpc>
                <a:spcPct val="95000"/>
              </a:lnSpc>
              <a:spcBef>
                <a:spcPct val="25000"/>
              </a:spcBef>
              <a:buClr>
                <a:schemeClr val="accent1"/>
              </a:buClr>
              <a:buChar char="•"/>
              <a:defRPr sz="2000">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b="1" dirty="0" smtClean="0">
                <a:latin typeface="Arial Narrow" panose="020B0606020202030204" pitchFamily="34" charset="0"/>
              </a:rPr>
              <a:t>2. Create </a:t>
            </a:r>
            <a:r>
              <a:rPr lang="en-US" altLang="en-US" b="1" dirty="0">
                <a:latin typeface="Arial Narrow" panose="020B0606020202030204" pitchFamily="34" charset="0"/>
              </a:rPr>
              <a:t>an Investment </a:t>
            </a:r>
            <a:r>
              <a:rPr lang="en-US" altLang="en-US" b="1" dirty="0" smtClean="0">
                <a:latin typeface="Arial Narrow" panose="020B0606020202030204" pitchFamily="34" charset="0"/>
              </a:rPr>
              <a:t>Accumulation Plan</a:t>
            </a:r>
            <a:endParaRPr lang="en-US" altLang="en-US" b="1" dirty="0">
              <a:latin typeface="Arial Narrow" panose="020B0606020202030204" pitchFamily="34" charset="0"/>
            </a:endParaRPr>
          </a:p>
        </p:txBody>
      </p:sp>
      <p:sp>
        <p:nvSpPr>
          <p:cNvPr id="10" name="TextBox 4"/>
          <p:cNvSpPr txBox="1">
            <a:spLocks noChangeArrowheads="1"/>
          </p:cNvSpPr>
          <p:nvPr/>
        </p:nvSpPr>
        <p:spPr bwMode="auto">
          <a:xfrm>
            <a:off x="152400" y="4572000"/>
            <a:ext cx="8253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5000"/>
              </a:lnSpc>
              <a:spcBef>
                <a:spcPct val="50000"/>
              </a:spcBef>
              <a:buClr>
                <a:schemeClr val="accent1"/>
              </a:buClr>
              <a:buFont typeface="Wingdings" panose="05000000000000000000" pitchFamily="2" charset="2"/>
              <a:buChar char="§"/>
              <a:defRPr sz="2400">
                <a:solidFill>
                  <a:schemeClr val="tx1"/>
                </a:solidFill>
                <a:latin typeface="Arial" panose="020B0604020202020204" pitchFamily="34" charset="0"/>
              </a:defRPr>
            </a:lvl1pPr>
            <a:lvl2pPr marL="742950" indent="-285750">
              <a:lnSpc>
                <a:spcPct val="95000"/>
              </a:lnSpc>
              <a:spcBef>
                <a:spcPct val="25000"/>
              </a:spcBef>
              <a:buClr>
                <a:schemeClr val="accent1"/>
              </a:buClr>
              <a:buChar char="–"/>
              <a:defRPr sz="2000">
                <a:solidFill>
                  <a:schemeClr val="tx1"/>
                </a:solidFill>
                <a:latin typeface="Arial" panose="020B0604020202020204" pitchFamily="34" charset="0"/>
              </a:defRPr>
            </a:lvl2pPr>
            <a:lvl3pPr marL="1143000" indent="-228600">
              <a:lnSpc>
                <a:spcPct val="95000"/>
              </a:lnSpc>
              <a:spcBef>
                <a:spcPct val="25000"/>
              </a:spcBef>
              <a:buClr>
                <a:schemeClr val="accent1"/>
              </a:buClr>
              <a:buChar char="•"/>
              <a:defRPr sz="2000">
                <a:solidFill>
                  <a:schemeClr val="tx1"/>
                </a:solidFill>
                <a:latin typeface="Arial" panose="020B0604020202020204" pitchFamily="34" charset="0"/>
              </a:defRPr>
            </a:lvl3pPr>
            <a:lvl4pPr marL="1600200" indent="-228600">
              <a:lnSpc>
                <a:spcPct val="95000"/>
              </a:lnSpc>
              <a:spcBef>
                <a:spcPct val="25000"/>
              </a:spcBef>
              <a:buClr>
                <a:schemeClr val="accent1"/>
              </a:buClr>
              <a:buChar char="–"/>
              <a:defRPr sz="2000">
                <a:solidFill>
                  <a:schemeClr val="tx1"/>
                </a:solidFill>
                <a:latin typeface="Arial" panose="020B0604020202020204" pitchFamily="34" charset="0"/>
              </a:defRPr>
            </a:lvl4pPr>
            <a:lvl5pPr marL="2057400" indent="-228600">
              <a:lnSpc>
                <a:spcPct val="95000"/>
              </a:lnSpc>
              <a:spcBef>
                <a:spcPct val="25000"/>
              </a:spcBef>
              <a:buClr>
                <a:schemeClr val="accent1"/>
              </a:buClr>
              <a:buChar char="•"/>
              <a:defRPr sz="2000">
                <a:solidFill>
                  <a:schemeClr val="tx1"/>
                </a:solidFill>
                <a:latin typeface="Arial" panose="020B0604020202020204" pitchFamily="34" charset="0"/>
              </a:defRPr>
            </a:lvl5pPr>
            <a:lvl6pPr marL="25146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6pPr>
            <a:lvl7pPr marL="29718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7pPr>
            <a:lvl8pPr marL="34290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8pPr>
            <a:lvl9pPr marL="3886200" indent="-228600" eaLnBrk="0" fontAlgn="base" hangingPunct="0">
              <a:lnSpc>
                <a:spcPct val="95000"/>
              </a:lnSpc>
              <a:spcBef>
                <a:spcPct val="25000"/>
              </a:spcBef>
              <a:spcAft>
                <a:spcPct val="0"/>
              </a:spcAft>
              <a:buClr>
                <a:schemeClr val="accent1"/>
              </a:buClr>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b="1" dirty="0" smtClean="0">
                <a:latin typeface="Arial Narrow" panose="020B0606020202030204" pitchFamily="34" charset="0"/>
              </a:rPr>
              <a:t>3. Create </a:t>
            </a:r>
            <a:r>
              <a:rPr lang="en-US" altLang="en-US" b="1" dirty="0">
                <a:latin typeface="Arial Narrow" panose="020B0606020202030204" pitchFamily="34" charset="0"/>
              </a:rPr>
              <a:t>an </a:t>
            </a:r>
            <a:r>
              <a:rPr lang="en-US" altLang="en-US" b="1" dirty="0" smtClean="0">
                <a:latin typeface="Arial Narrow" panose="020B0606020202030204" pitchFamily="34" charset="0"/>
              </a:rPr>
              <a:t>After-Tax Investment Withdrawal Schedule</a:t>
            </a:r>
            <a:endParaRPr lang="en-US" altLang="en-US" b="1" dirty="0">
              <a:latin typeface="Arial Narrow" panose="020B0606020202030204" pitchFamily="34" charset="0"/>
            </a:endParaRPr>
          </a:p>
        </p:txBody>
      </p:sp>
    </p:spTree>
    <p:extLst>
      <p:ext uri="{BB962C8B-B14F-4D97-AF65-F5344CB8AC3E}">
        <p14:creationId xmlns:p14="http://schemas.microsoft.com/office/powerpoint/2010/main" val="840338693"/>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11120-Fidelity-template">
  <a:themeElements>
    <a:clrScheme name="11120-Fidelity-template 1">
      <a:dk1>
        <a:srgbClr val="000000"/>
      </a:dk1>
      <a:lt1>
        <a:srgbClr val="FFFFFF"/>
      </a:lt1>
      <a:dk2>
        <a:srgbClr val="FFFFFF"/>
      </a:dk2>
      <a:lt2>
        <a:srgbClr val="CFDBE1"/>
      </a:lt2>
      <a:accent1>
        <a:srgbClr val="336CAA"/>
      </a:accent1>
      <a:accent2>
        <a:srgbClr val="6AA460"/>
      </a:accent2>
      <a:accent3>
        <a:srgbClr val="FFFFFF"/>
      </a:accent3>
      <a:accent4>
        <a:srgbClr val="000000"/>
      </a:accent4>
      <a:accent5>
        <a:srgbClr val="ADBAD2"/>
      </a:accent5>
      <a:accent6>
        <a:srgbClr val="5F9456"/>
      </a:accent6>
      <a:hlink>
        <a:srgbClr val="6B569E"/>
      </a:hlink>
      <a:folHlink>
        <a:srgbClr val="CFCD6D"/>
      </a:folHlink>
    </a:clrScheme>
    <a:fontScheme name="11120-Fidelity-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120-Fidelity-template 1">
        <a:dk1>
          <a:srgbClr val="000000"/>
        </a:dk1>
        <a:lt1>
          <a:srgbClr val="FFFFFF"/>
        </a:lt1>
        <a:dk2>
          <a:srgbClr val="FFFFFF"/>
        </a:dk2>
        <a:lt2>
          <a:srgbClr val="CFDBE1"/>
        </a:lt2>
        <a:accent1>
          <a:srgbClr val="336CAA"/>
        </a:accent1>
        <a:accent2>
          <a:srgbClr val="6AA460"/>
        </a:accent2>
        <a:accent3>
          <a:srgbClr val="FFFFFF"/>
        </a:accent3>
        <a:accent4>
          <a:srgbClr val="000000"/>
        </a:accent4>
        <a:accent5>
          <a:srgbClr val="ADBAD2"/>
        </a:accent5>
        <a:accent6>
          <a:srgbClr val="5F9456"/>
        </a:accent6>
        <a:hlink>
          <a:srgbClr val="6B569E"/>
        </a:hlink>
        <a:folHlink>
          <a:srgbClr val="CFCD6D"/>
        </a:folHlink>
      </a:clrScheme>
      <a:clrMap bg1="lt1" tx1="dk1" bg2="lt2" tx2="dk2" accent1="accent1" accent2="accent2" accent3="accent3" accent4="accent4" accent5="accent5" accent6="accent6" hlink="hlink" folHlink="folHlink"/>
    </a:extraClrScheme>
    <a:extraClrScheme>
      <a:clrScheme name="11120-Fidelity-template 2">
        <a:dk1>
          <a:srgbClr val="000000"/>
        </a:dk1>
        <a:lt1>
          <a:srgbClr val="FFFFFF"/>
        </a:lt1>
        <a:dk2>
          <a:srgbClr val="FFFFFF"/>
        </a:dk2>
        <a:lt2>
          <a:srgbClr val="CFDBE1"/>
        </a:lt2>
        <a:accent1>
          <a:srgbClr val="B80002"/>
        </a:accent1>
        <a:accent2>
          <a:srgbClr val="7D357D"/>
        </a:accent2>
        <a:accent3>
          <a:srgbClr val="FFFFFF"/>
        </a:accent3>
        <a:accent4>
          <a:srgbClr val="000000"/>
        </a:accent4>
        <a:accent5>
          <a:srgbClr val="D8AAAA"/>
        </a:accent5>
        <a:accent6>
          <a:srgbClr val="712F71"/>
        </a:accent6>
        <a:hlink>
          <a:srgbClr val="5C7800"/>
        </a:hlink>
        <a:folHlink>
          <a:srgbClr val="F1B31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10758</TotalTime>
  <Words>3238</Words>
  <Application>Microsoft Office PowerPoint</Application>
  <PresentationFormat>On-screen Show (4:3)</PresentationFormat>
  <Paragraphs>229</Paragraphs>
  <Slides>19</Slides>
  <Notes>18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Arial Narrow</vt:lpstr>
      <vt:lpstr>Wingdings</vt:lpstr>
      <vt:lpstr>11120-Fidelity-template</vt:lpstr>
      <vt:lpstr>Worksheet</vt:lpstr>
      <vt:lpstr>Andover Senior Mentors</vt:lpstr>
      <vt:lpstr>The Mentors</vt:lpstr>
      <vt:lpstr>PowerPoint Presentation</vt:lpstr>
      <vt:lpstr>PowerPoint Presentation</vt:lpstr>
      <vt:lpstr>Additional Issues</vt:lpstr>
      <vt:lpstr>PowerPoint Presentation</vt:lpstr>
      <vt:lpstr>Survey Questions</vt:lpstr>
      <vt:lpstr>How Much Money will I need in retirement?</vt:lpstr>
      <vt:lpstr>How Much Money Will I Need?</vt:lpstr>
      <vt:lpstr>How Much Will Be Required?</vt:lpstr>
      <vt:lpstr>Sample Income-Expense (Budget) Statement Step 1</vt:lpstr>
      <vt:lpstr>Asset Inventory Step 2</vt:lpstr>
      <vt:lpstr>Accumulate Investment Assets Step 2a</vt:lpstr>
      <vt:lpstr>Withdraw Investment Assets During Retirement Retire Age 67 - Taxable IRA Account: Essential Expenses Only</vt:lpstr>
      <vt:lpstr>Sample Withdrawal Scenario Retire Age 70 - Taxable IRA Account – Essential Expenses Only</vt:lpstr>
      <vt:lpstr>Plan for “The Unexpected”</vt:lpstr>
      <vt:lpstr>Other Retirement Considerations</vt:lpstr>
      <vt:lpstr>Other Retirement Considerations</vt:lpstr>
      <vt:lpstr>PowerPoint Presentation</vt:lpstr>
    </vt:vector>
  </TitlesOfParts>
  <Company>Fidelity Investments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Kehoe</dc:creator>
  <cp:lastModifiedBy>Donald Schroeder</cp:lastModifiedBy>
  <cp:revision>881</cp:revision>
  <cp:lastPrinted>2020-09-20T20:51:47Z</cp:lastPrinted>
  <dcterms:created xsi:type="dcterms:W3CDTF">2004-11-17T20:30:19Z</dcterms:created>
  <dcterms:modified xsi:type="dcterms:W3CDTF">2020-10-14T14:47:53Z</dcterms:modified>
</cp:coreProperties>
</file>